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 id="452" r:id="rId204"/>
    <p:sldId id="453" r:id="rId205"/>
    <p:sldId id="454" r:id="rId206"/>
    <p:sldId id="455" r:id="rId207"/>
    <p:sldId id="456" r:id="rId208"/>
    <p:sldId id="457" r:id="rId209"/>
    <p:sldId id="458" r:id="rId210"/>
    <p:sldId id="459" r:id="rId211"/>
    <p:sldId id="460" r:id="rId212"/>
    <p:sldId id="461" r:id="rId213"/>
    <p:sldId id="462" r:id="rId214"/>
    <p:sldId id="463" r:id="rId215"/>
    <p:sldId id="464" r:id="rId216"/>
    <p:sldId id="465" r:id="rId217"/>
    <p:sldId id="466" r:id="rId218"/>
    <p:sldId id="467" r:id="rId219"/>
    <p:sldId id="468" r:id="rId220"/>
    <p:sldId id="469" r:id="rId221"/>
    <p:sldId id="470" r:id="rId222"/>
    <p:sldId id="471" r:id="rId223"/>
    <p:sldId id="472" r:id="rId224"/>
  </p:sldIdLst>
  <p:sldSz cy="5143500" cx="9144000"/>
  <p:notesSz cx="6858000" cy="9144000"/>
  <p:embeddedFontLst>
    <p:embeddedFont>
      <p:font typeface="Raleway"/>
      <p:regular r:id="rId225"/>
      <p:bold r:id="rId226"/>
      <p:italic r:id="rId227"/>
      <p:boldItalic r:id="rId228"/>
    </p:embeddedFont>
    <p:embeddedFont>
      <p:font typeface="Lato"/>
      <p:regular r:id="rId229"/>
      <p:bold r:id="rId230"/>
      <p:italic r:id="rId231"/>
      <p:boldItalic r:id="rId2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A8D602-F5EF-424F-B5F0-6B9AC47747CB}">
  <a:tblStyle styleId="{34A8D602-F5EF-424F-B5F0-6B9AC47747C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slide" Target="slides/slide191.xml"/><Relationship Id="rId14" Type="http://schemas.openxmlformats.org/officeDocument/2006/relationships/slide" Target="slides/slide7.xml"/><Relationship Id="rId197" Type="http://schemas.openxmlformats.org/officeDocument/2006/relationships/slide" Target="slides/slide190.xml"/><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slide" Target="slides/slide192.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228" Type="http://schemas.openxmlformats.org/officeDocument/2006/relationships/font" Target="fonts/Raleway-boldItalic.fntdata"/><Relationship Id="rId106" Type="http://schemas.openxmlformats.org/officeDocument/2006/relationships/slide" Target="slides/slide99.xml"/><Relationship Id="rId227" Type="http://schemas.openxmlformats.org/officeDocument/2006/relationships/font" Target="fonts/Raleway-italic.fntdata"/><Relationship Id="rId105" Type="http://schemas.openxmlformats.org/officeDocument/2006/relationships/slide" Target="slides/slide98.xml"/><Relationship Id="rId226" Type="http://schemas.openxmlformats.org/officeDocument/2006/relationships/font" Target="fonts/Raleway-bold.fntdata"/><Relationship Id="rId104" Type="http://schemas.openxmlformats.org/officeDocument/2006/relationships/slide" Target="slides/slide97.xml"/><Relationship Id="rId225" Type="http://schemas.openxmlformats.org/officeDocument/2006/relationships/font" Target="fonts/Raleway-regular.fntdata"/><Relationship Id="rId109" Type="http://schemas.openxmlformats.org/officeDocument/2006/relationships/slide" Target="slides/slide102.xml"/><Relationship Id="rId108" Type="http://schemas.openxmlformats.org/officeDocument/2006/relationships/slide" Target="slides/slide101.xml"/><Relationship Id="rId229" Type="http://schemas.openxmlformats.org/officeDocument/2006/relationships/font" Target="fonts/Lato-regular.fntdata"/><Relationship Id="rId220" Type="http://schemas.openxmlformats.org/officeDocument/2006/relationships/slide" Target="slides/slide213.xml"/><Relationship Id="rId103" Type="http://schemas.openxmlformats.org/officeDocument/2006/relationships/slide" Target="slides/slide96.xml"/><Relationship Id="rId224" Type="http://schemas.openxmlformats.org/officeDocument/2006/relationships/slide" Target="slides/slide217.xml"/><Relationship Id="rId102" Type="http://schemas.openxmlformats.org/officeDocument/2006/relationships/slide" Target="slides/slide95.xml"/><Relationship Id="rId223" Type="http://schemas.openxmlformats.org/officeDocument/2006/relationships/slide" Target="slides/slide216.xml"/><Relationship Id="rId101" Type="http://schemas.openxmlformats.org/officeDocument/2006/relationships/slide" Target="slides/slide94.xml"/><Relationship Id="rId222" Type="http://schemas.openxmlformats.org/officeDocument/2006/relationships/slide" Target="slides/slide215.xml"/><Relationship Id="rId100" Type="http://schemas.openxmlformats.org/officeDocument/2006/relationships/slide" Target="slides/slide93.xml"/><Relationship Id="rId221" Type="http://schemas.openxmlformats.org/officeDocument/2006/relationships/slide" Target="slides/slide214.xml"/><Relationship Id="rId217" Type="http://schemas.openxmlformats.org/officeDocument/2006/relationships/slide" Target="slides/slide210.xml"/><Relationship Id="rId216" Type="http://schemas.openxmlformats.org/officeDocument/2006/relationships/slide" Target="slides/slide209.xml"/><Relationship Id="rId215" Type="http://schemas.openxmlformats.org/officeDocument/2006/relationships/slide" Target="slides/slide208.xml"/><Relationship Id="rId214" Type="http://schemas.openxmlformats.org/officeDocument/2006/relationships/slide" Target="slides/slide207.xml"/><Relationship Id="rId219" Type="http://schemas.openxmlformats.org/officeDocument/2006/relationships/slide" Target="slides/slide212.xml"/><Relationship Id="rId218" Type="http://schemas.openxmlformats.org/officeDocument/2006/relationships/slide" Target="slides/slide211.xml"/><Relationship Id="rId213" Type="http://schemas.openxmlformats.org/officeDocument/2006/relationships/slide" Target="slides/slide206.xml"/><Relationship Id="rId212" Type="http://schemas.openxmlformats.org/officeDocument/2006/relationships/slide" Target="slides/slide205.xml"/><Relationship Id="rId211" Type="http://schemas.openxmlformats.org/officeDocument/2006/relationships/slide" Target="slides/slide204.xml"/><Relationship Id="rId210" Type="http://schemas.openxmlformats.org/officeDocument/2006/relationships/slide" Target="slides/slide20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10" Type="http://schemas.openxmlformats.org/officeDocument/2006/relationships/slide" Target="slides/slide103.xml"/><Relationship Id="rId231" Type="http://schemas.openxmlformats.org/officeDocument/2006/relationships/font" Target="fonts/Lato-italic.fntdata"/><Relationship Id="rId230" Type="http://schemas.openxmlformats.org/officeDocument/2006/relationships/font" Target="fonts/Lato-bold.fntdata"/><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232" Type="http://schemas.openxmlformats.org/officeDocument/2006/relationships/font" Target="fonts/Lato-boldItalic.fntdata"/><Relationship Id="rId206" Type="http://schemas.openxmlformats.org/officeDocument/2006/relationships/slide" Target="slides/slide199.xml"/><Relationship Id="rId205" Type="http://schemas.openxmlformats.org/officeDocument/2006/relationships/slide" Target="slides/slide198.xml"/><Relationship Id="rId204" Type="http://schemas.openxmlformats.org/officeDocument/2006/relationships/slide" Target="slides/slide197.xml"/><Relationship Id="rId203" Type="http://schemas.openxmlformats.org/officeDocument/2006/relationships/slide" Target="slides/slide196.xml"/><Relationship Id="rId209" Type="http://schemas.openxmlformats.org/officeDocument/2006/relationships/slide" Target="slides/slide202.xml"/><Relationship Id="rId208" Type="http://schemas.openxmlformats.org/officeDocument/2006/relationships/slide" Target="slides/slide201.xml"/><Relationship Id="rId207" Type="http://schemas.openxmlformats.org/officeDocument/2006/relationships/slide" Target="slides/slide200.xml"/><Relationship Id="rId202" Type="http://schemas.openxmlformats.org/officeDocument/2006/relationships/slide" Target="slides/slide195.xml"/><Relationship Id="rId201" Type="http://schemas.openxmlformats.org/officeDocument/2006/relationships/slide" Target="slides/slide194.xml"/><Relationship Id="rId200" Type="http://schemas.openxmlformats.org/officeDocument/2006/relationships/slide" Target="slides/slide19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dae03d015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dae03d015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edae03d015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edae03d015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edae03d015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edae03d015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edae03d015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edae03d015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edae03d015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edae03d015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edae03d015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edae03d015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edae03d015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edae03d015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edae03d015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edae03d015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edae03d015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edae03d015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edae03d015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edae03d015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edae03d015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edae03d015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dae03d015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dae03d015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edae03d015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edae03d015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edae03d015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edae03d015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edae03d015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edae03d015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edae03d015_0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edae03d015_0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edae03d015_0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edae03d015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edae03d015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edae03d015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edae03d015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edae03d015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edae03d015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edae03d015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edae03d015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edae03d015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edae03d015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edae03d015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dae03d015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dae03d015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edae03d015_0_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edae03d015_0_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edae03d015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edae03d015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edae03d015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edae03d015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edae03d015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edae03d015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edae03d015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edae03d015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edae03d015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edae03d015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edae03d015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edae03d015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edae03d015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edae03d015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edae03d015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edae03d015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edae03d015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edae03d015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edae03d015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edae03d015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edae03d015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edae03d015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edae03d015_0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edae03d015_0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edae03d015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edae03d015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edae03d015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edae03d015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edae03d015_0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edae03d015_0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edae03d015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edae03d015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edae03d015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edae03d015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edae03d015_0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edae03d015_0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edae03d015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edae03d015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edae03d015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edae03d015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dae03d01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dae03d01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edae03d015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edae03d015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edae03d015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edae03d015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edae03d015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edae03d015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edae03d015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edae03d015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edae03d015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edae03d015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edae03d015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edae03d015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edae03d015_0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edae03d015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edae03d015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edae03d015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edae03d015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edae03d015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edae03d015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edae03d015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dae03d015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dae03d015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edae03d015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edae03d015_0_1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edae03d015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edae03d015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edae03d015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edae03d015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edae03d015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edae03d015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edae03d015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edae03d015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edae03d015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edae03d015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edae03d015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edae03d015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edae03d015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edae03d015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edae03d015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edae03d015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edae03d015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edae03d015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dae03d015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dae03d015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edae03d015_0_1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edae03d015_0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edae03d015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edae03d015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edae03d015_0_1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edae03d015_0_1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edae03d015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edae03d015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edae03d015_0_1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edae03d015_0_1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edae03d015_0_1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edae03d015_0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edae03d015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edae03d015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edae03d015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edae03d015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edae03d015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edae03d015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edae03d015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edae03d015_0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dae03d015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dae03d015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edae03d015_0_1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edae03d015_0_1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edae03d015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edae03d015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edae03d015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edae03d015_0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edae03d015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edae03d015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edae03d015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edae03d015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edae03d015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edae03d015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edae03d015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edae03d015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edae03d015_0_1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edae03d015_0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edae03d015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edae03d015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edae03d015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edae03d015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dae03d015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dae03d015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edae03d015_0_1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edae03d015_0_1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edae03d015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edae03d015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edae03d015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edae03d015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edae03d015_0_1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edae03d015_0_1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edae03d015_0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edae03d015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edae03d015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edae03d015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edae03d015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edae03d015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edae03d015_0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edae03d015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edae03d015_0_1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edae03d015_0_1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edae03d015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edae03d015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edae03d015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edae03d015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edae03d015_0_1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edae03d015_0_1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edae03d015_0_1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edae03d015_0_1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edae03d015_0_1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edae03d015_0_1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edae03d015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edae03d015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edae03d015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edae03d015_0_1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gedae03d015_0_1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3" name="Google Shape;1293;gedae03d015_0_1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edae03d015_0_1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edae03d015_0_1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edae03d015_0_1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edae03d015_0_1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edae03d015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edae03d015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edae03d015_0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edae03d015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dae03d01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dae03d01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dae03d015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edae03d015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edae03d015_0_1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edae03d015_0_1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edae03d015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edae03d015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edae03d015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edae03d015_0_1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edae03d015_0_1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edae03d015_0_1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edae03d015_0_1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edae03d015_0_1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edae03d015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edae03d015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edae03d015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edae03d015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edae03d015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edae03d015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edae03d015_0_1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edae03d015_0_1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edae03d015_0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edae03d015_0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edae03d015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edae03d015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edae03d015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edae03d015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edae03d015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edae03d015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edae03d015_0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edae03d015_0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edae03d015_0_1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edae03d015_0_1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edae03d015_0_1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edae03d015_0_1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edae03d015_0_1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edae03d015_0_1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edae03d015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edae03d015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edae03d015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edae03d015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dae03d015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dae03d015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edae03d015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edae03d015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edae03d015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edae03d015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dae03d015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edae03d015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dae03d015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dae03d015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dae03d015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dae03d015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dae03d015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dae03d015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dae03d015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dae03d015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dae03d015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dae03d015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edae03d015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edae03d015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edae03d015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edae03d015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dae03d015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dae03d015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dae03d015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dae03d015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edae03d015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edae03d015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dae03d015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edae03d015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dae03d015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dae03d015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edae03d015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edae03d015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dae03d015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edae03d015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dae03d015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dae03d015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dae03d015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dae03d015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dae03d015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dae03d015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edae03d015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edae03d015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dae03d015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dae03d015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dae03d015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dae03d015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edae03d015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edae03d015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dae03d015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edae03d015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dae03d015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dae03d015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dae03d015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dae03d015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edae03d015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edae03d015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dae03d015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edae03d015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dae03d015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dae03d015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dae03d015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dae03d015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edae03d015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edae03d015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dae03d015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edae03d015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dae03d015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dae03d015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edae03d015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edae03d015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dae03d015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edae03d015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edae03d015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edae03d015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edae03d015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edae03d015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edae03d015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edae03d015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dae03d015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edae03d015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dae03d015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dae03d015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dae03d015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dae03d015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dae03d015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edae03d015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edae03d015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edae03d015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edae03d015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edae03d015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edae03d015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edae03d015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edae03d015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edae03d015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edae03d015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edae03d015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edae03d015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edae03d015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edae03d015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edae03d015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edae03d015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edae03d015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dae03d015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dae03d015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edae03d015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edae03d015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edae03d015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edae03d015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edae03d015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edae03d015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edae03d015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edae03d015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edae03d015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edae03d015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edae03d015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edae03d015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edae03d015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edae03d015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edae03d015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edae03d015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edae03d015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edae03d015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edae03d015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edae03d015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dae03d015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dae03d015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edae03d015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edae03d015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edae03d015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edae03d015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edae03d015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edae03d015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dae03d015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dae03d015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edae03d015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edae03d015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edae03d015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edae03d015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edae03d015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edae03d015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edae03d015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edae03d015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edae03d015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edae03d015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edae03d015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edae03d015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dae03d015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dae03d015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edae03d015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edae03d015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edae03d015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edae03d015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edae03d015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edae03d015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edae03d015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edae03d015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edae03d015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edae03d015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edae03d015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edae03d015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edae03d015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edae03d015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edae03d015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edae03d015_0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edae03d015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edae03d015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edae03d015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edae03d015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3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6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4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image" Target="../media/image4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4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4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5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4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start.spring.io/"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 Id="rId3" Type="http://schemas.openxmlformats.org/officeDocument/2006/relationships/image" Target="../media/image4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5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 Id="rId3" Type="http://schemas.openxmlformats.org/officeDocument/2006/relationships/image" Target="../media/image5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5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 Id="rId3" Type="http://schemas.openxmlformats.org/officeDocument/2006/relationships/image" Target="../media/image5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hyperlink" Target="https://docs.spring.io/spring-framework/docs/current/javadoc-api/org/springframework/beans/factory/ObjectProvider.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6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5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 Id="rId3" Type="http://schemas.openxmlformats.org/officeDocument/2006/relationships/image" Target="../media/image5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 Id="rId3" Type="http://schemas.openxmlformats.org/officeDocument/2006/relationships/hyperlink" Target="https://docs.spring.io/spring-framework/docs/current/javadoc-api/org/springframework/beans/factory/FactoryBean.html"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 Id="rId3" Type="http://schemas.openxmlformats.org/officeDocument/2006/relationships/image" Target="../media/image5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6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 Id="rId3" Type="http://schemas.openxmlformats.org/officeDocument/2006/relationships/image" Target="../media/image6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 Id="rId3" Type="http://schemas.openxmlformats.org/officeDocument/2006/relationships/image" Target="../media/image7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78.png"/><Relationship Id="rId4" Type="http://schemas.openxmlformats.org/officeDocument/2006/relationships/image" Target="../media/image6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2.xml"/><Relationship Id="rId3" Type="http://schemas.openxmlformats.org/officeDocument/2006/relationships/image" Target="../media/image64.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 Id="rId3" Type="http://schemas.openxmlformats.org/officeDocument/2006/relationships/image" Target="../media/image7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hyperlink" Target="https://docs.spring.io/spring-framework/docs/current/javadoc-api/org/springframework/beans/factory/BeanFactory.html"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 Id="rId3" Type="http://schemas.openxmlformats.org/officeDocument/2006/relationships/hyperlink" Target="https://docs.spring.io/spring-framework/docs/current/javadoc-api/org/springframework/beans/factory/ListableBeanFactory.html"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 Id="rId3" Type="http://schemas.openxmlformats.org/officeDocument/2006/relationships/image" Target="../media/image7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hyperlink" Target="https://docs.spring.io/spring-framework/docs/current/javadoc-api/org/springframework/beans/factory/config/BeanPostProcessor.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 Id="rId3" Type="http://schemas.openxmlformats.org/officeDocument/2006/relationships/image" Target="../media/image7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 Id="rId3" Type="http://schemas.openxmlformats.org/officeDocument/2006/relationships/image" Target="../media/image6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7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6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6.xml"/><Relationship Id="rId3" Type="http://schemas.openxmlformats.org/officeDocument/2006/relationships/hyperlink" Target="https://docs.spring.io/spring-framework/docs/current/javadoc-api/org/springframework/core/Ordered.html"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 Id="rId3" Type="http://schemas.openxmlformats.org/officeDocument/2006/relationships/image" Target="../media/image8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 Id="rId3" Type="http://schemas.openxmlformats.org/officeDocument/2006/relationships/image" Target="../media/image7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 Id="rId3" Type="http://schemas.openxmlformats.org/officeDocument/2006/relationships/image" Target="../media/image7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6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 Id="rId3" Type="http://schemas.openxmlformats.org/officeDocument/2006/relationships/hyperlink" Target="https://docs.spring.io/spring-framework/docs/current/javadoc-api/org/springframework/beans/factory/Aware.html"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4.xml"/><Relationship Id="rId3" Type="http://schemas.openxmlformats.org/officeDocument/2006/relationships/image" Target="../media/image8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 Id="rId3" Type="http://schemas.openxmlformats.org/officeDocument/2006/relationships/image" Target="../media/image8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7.xml"/><Relationship Id="rId3" Type="http://schemas.openxmlformats.org/officeDocument/2006/relationships/hyperlink" Target="https://docs.spring.io/spring-framework/docs/current/javadoc-api/org/springframework/beans/factory/config/BeanFactoryPostProcessor.html" TargetMode="External"/><Relationship Id="rId4" Type="http://schemas.openxmlformats.org/officeDocument/2006/relationships/hyperlink" Target="https://docs.spring.io/spring-framework/docs/current/javadoc-api/org/springframework/beans/factory/support/BeanDefinitionRegistryPostProcessor.html" TargetMode="Externa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8.xml"/><Relationship Id="rId3" Type="http://schemas.openxmlformats.org/officeDocument/2006/relationships/image" Target="../media/image79.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 Id="rId3" Type="http://schemas.openxmlformats.org/officeDocument/2006/relationships/image" Target="../media/image8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hyperlink" Target="https://docs.spring.io/spring-framework/docs/current/javadoc-api/org/springframework/context/ApplicationEvent.html" TargetMode="External"/><Relationship Id="rId4" Type="http://schemas.openxmlformats.org/officeDocument/2006/relationships/hyperlink" Target="https://docs.spring.io/spring-framework/docs/current/javadoc-api/org/springframework/context/ApplicationListener.html" TargetMode="Externa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hyperlink" Target="https://docs.spring.io/spring-framework/docs/current/javadoc-api/org/springframework/context/ApplicationEventPublisher.html" TargetMode="Externa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77.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4.xml"/><Relationship Id="rId3" Type="http://schemas.openxmlformats.org/officeDocument/2006/relationships/image" Target="../media/image95.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 Id="rId3" Type="http://schemas.openxmlformats.org/officeDocument/2006/relationships/image" Target="../media/image8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80.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 Id="rId3" Type="http://schemas.openxmlformats.org/officeDocument/2006/relationships/hyperlink" Target="https://docs.spring.io/spring-framework/docs/current/javadoc-api/org/springframework/context/event/EventListener.html" TargetMode="Externa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8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docs.spring.io/spring-framework/docs/current/javadoc-api/org/springframework/context/ApplicationContext.html"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0.xml"/><Relationship Id="rId3" Type="http://schemas.openxmlformats.org/officeDocument/2006/relationships/hyperlink" Target="https://docs.spring.io/spring-framework/docs/current/javadoc-api/org/springframework/context/event/EventListenerMethodProcessor.html"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hyperlink" Target="https://docs.spring.io/spring-boot/docs/current/api/org/springframework/boot/autoconfigure/SpringBootApplication.html" TargetMode="Externa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 Id="rId3" Type="http://schemas.openxmlformats.org/officeDocument/2006/relationships/image" Target="../media/image9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4.xml"/><Relationship Id="rId3" Type="http://schemas.openxmlformats.org/officeDocument/2006/relationships/hyperlink" Target="https://docs.spring.io/spring-boot/docs/current/api/org/springframework/boot/SpringApplication.html" TargetMode="Externa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 Id="rId3" Type="http://schemas.openxmlformats.org/officeDocument/2006/relationships/image" Target="../media/image89.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 Id="rId3" Type="http://schemas.openxmlformats.org/officeDocument/2006/relationships/hyperlink" Target="https://docs.spring.io/spring-boot/docs/current/api/org/springframework/boot/test/context/SpringBootTest.html" TargetMode="Externa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8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9.xml"/><Relationship Id="rId3" Type="http://schemas.openxmlformats.org/officeDocument/2006/relationships/hyperlink" Target="https://docs.spring.io/spring-boot/docs/current/api/org/springframework/boot/diagnostics/FailureAnalyzer.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 Id="rId3" Type="http://schemas.openxmlformats.org/officeDocument/2006/relationships/image" Target="../media/image8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92.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2.xml"/><Relationship Id="rId3" Type="http://schemas.openxmlformats.org/officeDocument/2006/relationships/image" Target="../media/image91.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 Id="rId3" Type="http://schemas.openxmlformats.org/officeDocument/2006/relationships/hyperlink" Target="http://www.bagill.com/ascii-sig.php"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5.xml"/><Relationship Id="rId3" Type="http://schemas.openxmlformats.org/officeDocument/2006/relationships/image" Target="../media/image97.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6.xml"/><Relationship Id="rId3" Type="http://schemas.openxmlformats.org/officeDocument/2006/relationships/image" Target="../media/image90.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 Id="rId3" Type="http://schemas.openxmlformats.org/officeDocument/2006/relationships/image" Target="../media/image9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 Id="rId3" Type="http://schemas.openxmlformats.org/officeDocument/2006/relationships/hyperlink" Target="https://docs.spring.io/spring-boot/docs/current/api/org/springframework/boot/SpringApplication.html" TargetMode="External"/><Relationship Id="rId4" Type="http://schemas.openxmlformats.org/officeDocument/2006/relationships/hyperlink" Target="https://docs.spring.io/spring-boot/docs/current/api/org/springframework/boot/builder/SpringApplicationBuilder.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0.xml"/><Relationship Id="rId3" Type="http://schemas.openxmlformats.org/officeDocument/2006/relationships/image" Target="../media/image99.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2.xml"/><Relationship Id="rId3" Type="http://schemas.openxmlformats.org/officeDocument/2006/relationships/hyperlink" Target="https://docs.spring.io/spring-boot/docs/current/api/org/springframework/boot/context/event/SpringApplicationEvent.html" TargetMode="Externa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5.xml"/><Relationship Id="rId3" Type="http://schemas.openxmlformats.org/officeDocument/2006/relationships/image" Target="../media/image96.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6.xml"/><Relationship Id="rId3" Type="http://schemas.openxmlformats.org/officeDocument/2006/relationships/image" Target="../media/image100.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8.xml"/><Relationship Id="rId3" Type="http://schemas.openxmlformats.org/officeDocument/2006/relationships/hyperlink" Target="https://docs.spring.io/spring-boot/docs/current/api/org/springframework/boot/CommandLineRunner.html" TargetMode="Externa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9.xml"/><Relationship Id="rId3" Type="http://schemas.openxmlformats.org/officeDocument/2006/relationships/image" Target="../media/image10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docs.spring.io/spring-framework/docs/current/javadoc-api/org/springframework/context/annotation/AnnotationConfigApplicationContext.html"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1.xml"/><Relationship Id="rId3" Type="http://schemas.openxmlformats.org/officeDocument/2006/relationships/hyperlink" Target="https://docs.spring.io/spring-boot/docs/current/api/org/springframework/boot/ApplicationArguments.html" TargetMode="External"/><Relationship Id="rId4" Type="http://schemas.openxmlformats.org/officeDocument/2006/relationships/hyperlink" Target="https://docs.spring.io/spring-boot/docs/current/api/org/springframework/boot/ApplicationRunner.html" TargetMode="Externa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2.xml"/><Relationship Id="rId3" Type="http://schemas.openxmlformats.org/officeDocument/2006/relationships/image" Target="../media/image98.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refactoring.guru/design-patterns/singlet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20.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1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spring.io/"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2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hyperlink" Target="https://docs.spring.io/spring-framework/docs/current/javadoc-api/org/springframework/beans/factory/config/Scope.html" TargetMode="External"/><Relationship Id="rId4" Type="http://schemas.openxmlformats.org/officeDocument/2006/relationships/hyperlink" Target="https://docs.spring.io/spring-framework/docs/current/javadoc-api/org/springframework/beans/factory/config/CustomScopeConfigurer.html"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21.png"/><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2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2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hyperlink" Target="https://docs.spring.io/spring-framework/docs/current/javadoc-api/org/springframework/beans/factory/InitializingBean.html" TargetMode="External"/><Relationship Id="rId4" Type="http://schemas.openxmlformats.org/officeDocument/2006/relationships/hyperlink" Target="https://docs.spring.io/spring-framework/docs/current/javadoc-api/org/springframework/beans/factory/DisposableBean.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4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3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3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4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2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hyperlink" Target="https://docs.spring.io/spring-framework/docs/current/javadoc-api/org/springframework/context/annotation/Import.html"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33.png"/><Relationship Id="rId4" Type="http://schemas.openxmlformats.org/officeDocument/2006/relationships/image" Target="../media/image4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3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3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hyperlink" Target="https://docs.spring.io/spring-framework/docs/current/javadoc-api/org/springframework/context/annotation/ComponentScan.html"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5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Spring Dasar</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Ekosistem Pendukung</a:t>
            </a:r>
            <a:endParaRPr/>
          </a:p>
        </p:txBody>
      </p:sp>
      <p:sp>
        <p:nvSpPr>
          <p:cNvPr id="218" name="Google Shape;218;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Spring memiliki ekosistem pendukung yang sangat besar</a:t>
            </a:r>
            <a:endParaRPr/>
          </a:p>
          <a:p>
            <a:pPr indent="-311150" lvl="0" marL="457200" rtl="0" algn="l">
              <a:spcBef>
                <a:spcPts val="0"/>
              </a:spcBef>
              <a:spcAft>
                <a:spcPts val="0"/>
              </a:spcAft>
              <a:buSzPts val="1300"/>
              <a:buChar char="●"/>
            </a:pPr>
            <a:r>
              <a:rPr lang="id"/>
              <a:t>Spring sendiri tidaklah digunakan untuk menggantikan framework yang sudah ada, melainkan menjahit framework-framework yang sudah ada, menjadi framework yang saling terintegrasi</a:t>
            </a:r>
            <a:endParaRPr/>
          </a:p>
          <a:p>
            <a:pPr indent="-311150" lvl="0" marL="457200" rtl="0" algn="l">
              <a:spcBef>
                <a:spcPts val="0"/>
              </a:spcBef>
              <a:spcAft>
                <a:spcPts val="0"/>
              </a:spcAft>
              <a:buSzPts val="1300"/>
              <a:buChar char="●"/>
            </a:pPr>
            <a:r>
              <a:rPr lang="id"/>
              <a:t>Spring bisa digunakan terintegrasi dengan baik dengan Bean Validation, Java Persistence API, Servlet, dan lain-lain</a:t>
            </a:r>
            <a:endParaRPr/>
          </a:p>
          <a:p>
            <a:pPr indent="-311150" lvl="0" marL="457200" rtl="0" algn="l">
              <a:spcBef>
                <a:spcPts val="0"/>
              </a:spcBef>
              <a:spcAft>
                <a:spcPts val="0"/>
              </a:spcAft>
              <a:buSzPts val="1300"/>
              <a:buChar char="●"/>
            </a:pPr>
            <a:r>
              <a:rPr lang="id"/>
              <a:t>Selain itu juga Spring bisa diintegrasikan dengan teknologi yang tidak standar bawaan Java, seperti MongoDB, Consul, Vault, Cassandra, dan lain-lain</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Component Bean Name</a:t>
            </a:r>
            <a:endParaRPr/>
          </a:p>
        </p:txBody>
      </p:sp>
      <p:sp>
        <p:nvSpPr>
          <p:cNvPr id="742" name="Google Shape;742;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@Component, nama bean akan secara otomatis dibuat otomatis oleh Spring </a:t>
            </a:r>
            <a:endParaRPr/>
          </a:p>
          <a:p>
            <a:pPr indent="-311150" lvl="0" marL="457200" rtl="0" algn="l">
              <a:spcBef>
                <a:spcPts val="0"/>
              </a:spcBef>
              <a:spcAft>
                <a:spcPts val="0"/>
              </a:spcAft>
              <a:buSzPts val="1300"/>
              <a:buChar char="●"/>
            </a:pPr>
            <a:r>
              <a:rPr lang="id"/>
              <a:t>Jika kita menggunakan @ComponentScan, secara otomatis </a:t>
            </a:r>
            <a:r>
              <a:rPr lang="id"/>
              <a:t>bean name secara otomatis akan menggunakan nama class namun menjadi camelCase, misal CategoryService menjadi categoryService, ProductWeb menjadi productWeb</a:t>
            </a:r>
            <a:endParaRPr/>
          </a:p>
          <a:p>
            <a:pPr indent="-311150" lvl="0" marL="457200" rtl="0" algn="l">
              <a:spcBef>
                <a:spcPts val="0"/>
              </a:spcBef>
              <a:spcAft>
                <a:spcPts val="0"/>
              </a:spcAft>
              <a:buSzPts val="1300"/>
              <a:buChar char="●"/>
            </a:pPr>
            <a:r>
              <a:rPr lang="id"/>
              <a:t>Jika kita menggunakan @Import, secara otomatis bean name akan menjadi NamaClass.class.getName()</a:t>
            </a:r>
            <a:endParaRPr/>
          </a:p>
          <a:p>
            <a:pPr indent="-311150" lvl="0" marL="457200" rtl="0" algn="l">
              <a:spcBef>
                <a:spcPts val="0"/>
              </a:spcBef>
              <a:spcAft>
                <a:spcPts val="0"/>
              </a:spcAft>
              <a:buSzPts val="1300"/>
              <a:buChar char="●"/>
            </a:pPr>
            <a:r>
              <a:rPr lang="id"/>
              <a:t>Namun jika ingin membuat nama berbeda, kita juga bisa gunakan @Component(value=”namaBean”)</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Annotation</a:t>
            </a:r>
            <a:endParaRPr/>
          </a:p>
        </p:txBody>
      </p:sp>
      <p:sp>
        <p:nvSpPr>
          <p:cNvPr id="748" name="Google Shape;748;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Semua annotation yang sudah kita bahas di @Bean juga didukung di @Component</a:t>
            </a:r>
            <a:endParaRPr/>
          </a:p>
          <a:p>
            <a:pPr indent="-311150" lvl="0" marL="457200" rtl="0" algn="l">
              <a:spcBef>
                <a:spcPts val="0"/>
              </a:spcBef>
              <a:spcAft>
                <a:spcPts val="0"/>
              </a:spcAft>
              <a:buSzPts val="1300"/>
              <a:buChar char="●"/>
            </a:pPr>
            <a:r>
              <a:rPr lang="id"/>
              <a:t>Seperti misalnya @Scope, @PostConstruct, @PreDestroy, @Lazy, @Primary dan lain-lain</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Component</a:t>
            </a:r>
            <a:endParaRPr/>
          </a:p>
        </p:txBody>
      </p:sp>
      <p:pic>
        <p:nvPicPr>
          <p:cNvPr id="754" name="Google Shape;754;p126"/>
          <p:cNvPicPr preferRelativeResize="0"/>
          <p:nvPr/>
        </p:nvPicPr>
        <p:blipFill>
          <a:blip r:embed="rId3">
            <a:alphaModFix/>
          </a:blip>
          <a:stretch>
            <a:fillRect/>
          </a:stretch>
        </p:blipFill>
        <p:spPr>
          <a:xfrm>
            <a:off x="152400" y="2006250"/>
            <a:ext cx="8839199" cy="2147677"/>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Component Configuration</a:t>
            </a:r>
            <a:endParaRPr/>
          </a:p>
        </p:txBody>
      </p:sp>
      <p:pic>
        <p:nvPicPr>
          <p:cNvPr id="760" name="Google Shape;760;p127"/>
          <p:cNvPicPr preferRelativeResize="0"/>
          <p:nvPr/>
        </p:nvPicPr>
        <p:blipFill>
          <a:blip r:embed="rId3">
            <a:alphaModFix/>
          </a:blip>
          <a:stretch>
            <a:fillRect/>
          </a:stretch>
        </p:blipFill>
        <p:spPr>
          <a:xfrm>
            <a:off x="152400" y="2006250"/>
            <a:ext cx="8839200" cy="2340598"/>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Component</a:t>
            </a:r>
            <a:endParaRPr/>
          </a:p>
        </p:txBody>
      </p:sp>
      <p:pic>
        <p:nvPicPr>
          <p:cNvPr id="766" name="Google Shape;766;p128"/>
          <p:cNvPicPr preferRelativeResize="0"/>
          <p:nvPr/>
        </p:nvPicPr>
        <p:blipFill>
          <a:blip r:embed="rId3">
            <a:alphaModFix/>
          </a:blip>
          <a:stretch>
            <a:fillRect/>
          </a:stretch>
        </p:blipFill>
        <p:spPr>
          <a:xfrm>
            <a:off x="152400" y="2006250"/>
            <a:ext cx="8839198" cy="1335152"/>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Constructor-based</a:t>
            </a:r>
            <a:endParaRPr/>
          </a:p>
          <a:p>
            <a:pPr indent="0" lvl="0" marL="0" rtl="0" algn="l">
              <a:spcBef>
                <a:spcPts val="0"/>
              </a:spcBef>
              <a:spcAft>
                <a:spcPts val="0"/>
              </a:spcAft>
              <a:buNone/>
            </a:pPr>
            <a:r>
              <a:rPr lang="id"/>
              <a:t>Dependency Injection</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Dependency Injection</a:t>
            </a:r>
            <a:endParaRPr/>
          </a:p>
        </p:txBody>
      </p:sp>
      <p:sp>
        <p:nvSpPr>
          <p:cNvPr id="777" name="Google Shape;777;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untuk melakukan Dependency Injection di @Bean, kita bisa menambah parameter di method nya</a:t>
            </a:r>
            <a:endParaRPr/>
          </a:p>
          <a:p>
            <a:pPr indent="-311150" lvl="0" marL="457200" rtl="0" algn="l">
              <a:spcBef>
                <a:spcPts val="0"/>
              </a:spcBef>
              <a:spcAft>
                <a:spcPts val="0"/>
              </a:spcAft>
              <a:buSzPts val="1300"/>
              <a:buChar char="●"/>
            </a:pPr>
            <a:r>
              <a:rPr lang="id"/>
              <a:t>Secara otomatis Spring akan memilih bean mana yang cocok untuk parameter tersebut</a:t>
            </a:r>
            <a:endParaRPr/>
          </a:p>
          <a:p>
            <a:pPr indent="-311150" lvl="0" marL="457200" rtl="0" algn="l">
              <a:spcBef>
                <a:spcPts val="0"/>
              </a:spcBef>
              <a:spcAft>
                <a:spcPts val="0"/>
              </a:spcAft>
              <a:buSzPts val="1300"/>
              <a:buChar char="●"/>
            </a:pPr>
            <a:r>
              <a:rPr lang="id"/>
              <a:t>Bagaimana jika menggunakan @Component?</a:t>
            </a:r>
            <a:endParaRPr/>
          </a:p>
          <a:p>
            <a:pPr indent="-311150" lvl="0" marL="457200" rtl="0" algn="l">
              <a:spcBef>
                <a:spcPts val="0"/>
              </a:spcBef>
              <a:spcAft>
                <a:spcPts val="0"/>
              </a:spcAft>
              <a:buSzPts val="1300"/>
              <a:buChar char="●"/>
            </a:pPr>
            <a:r>
              <a:rPr lang="id"/>
              <a:t>Untuk @Component kita bisa melakukan beberapa cara untuk Dependency Injection nya</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Constructor-based Dependency Injection</a:t>
            </a:r>
            <a:endParaRPr/>
          </a:p>
        </p:txBody>
      </p:sp>
      <p:sp>
        <p:nvSpPr>
          <p:cNvPr id="783" name="Google Shape;783;p1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Pertama yang bisa kita lakukan untuk Dependency Injection di @Component adalah menggunakan constructor parameter</a:t>
            </a:r>
            <a:endParaRPr/>
          </a:p>
          <a:p>
            <a:pPr indent="-311150" lvl="0" marL="457200" rtl="0" algn="l">
              <a:spcBef>
                <a:spcPts val="0"/>
              </a:spcBef>
              <a:spcAft>
                <a:spcPts val="0"/>
              </a:spcAft>
              <a:buSzPts val="1300"/>
              <a:buChar char="●"/>
            </a:pPr>
            <a:r>
              <a:rPr lang="id"/>
              <a:t>Kita bisa menambahkan constructor yang memiliki parameter jika membutuhkan bean lain</a:t>
            </a:r>
            <a:endParaRPr/>
          </a:p>
          <a:p>
            <a:pPr indent="-311150" lvl="0" marL="457200" rtl="0" algn="l">
              <a:spcBef>
                <a:spcPts val="0"/>
              </a:spcBef>
              <a:spcAft>
                <a:spcPts val="0"/>
              </a:spcAft>
              <a:buSzPts val="1300"/>
              <a:buChar char="●"/>
            </a:pPr>
            <a:r>
              <a:rPr lang="id"/>
              <a:t>Secara otomatis Spring akan mencarikan bean tersebut, dan ketika membuat bean @Component, Spring akan menggunakan bean yang dibutuhkan di constructor</a:t>
            </a:r>
            <a:endParaRPr/>
          </a:p>
          <a:p>
            <a:pPr indent="-311150" lvl="0" marL="457200" rtl="0" algn="l">
              <a:spcBef>
                <a:spcPts val="0"/>
              </a:spcBef>
              <a:spcAft>
                <a:spcPts val="0"/>
              </a:spcAft>
              <a:buSzPts val="1300"/>
              <a:buChar char="●"/>
            </a:pPr>
            <a:r>
              <a:rPr lang="id"/>
              <a:t>Constructor-based Dependency Injection hanya mendukung satu constructor, jadi pastikan kita hanya membuat satu constructor</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Constructor-based DI</a:t>
            </a:r>
            <a:endParaRPr/>
          </a:p>
        </p:txBody>
      </p:sp>
      <p:pic>
        <p:nvPicPr>
          <p:cNvPr id="789" name="Google Shape;789;p132"/>
          <p:cNvPicPr preferRelativeResize="0"/>
          <p:nvPr/>
        </p:nvPicPr>
        <p:blipFill>
          <a:blip r:embed="rId3">
            <a:alphaModFix/>
          </a:blip>
          <a:stretch>
            <a:fillRect/>
          </a:stretch>
        </p:blipFill>
        <p:spPr>
          <a:xfrm>
            <a:off x="152400" y="2006250"/>
            <a:ext cx="8836725" cy="298484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795" name="Google Shape;795;p133"/>
          <p:cNvPicPr preferRelativeResize="0"/>
          <p:nvPr/>
        </p:nvPicPr>
        <p:blipFill>
          <a:blip r:embed="rId3">
            <a:alphaModFix/>
          </a:blip>
          <a:stretch>
            <a:fillRect/>
          </a:stretch>
        </p:blipFill>
        <p:spPr>
          <a:xfrm>
            <a:off x="152400" y="2006250"/>
            <a:ext cx="8839202" cy="175658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Multiple Constructor</a:t>
            </a:r>
            <a:endParaRPr/>
          </a:p>
        </p:txBody>
      </p:sp>
      <p:sp>
        <p:nvSpPr>
          <p:cNvPr id="801" name="Google Shape;801;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di awal disebutkan bahwa Spring hanya mendukung satu constructor untuk Dependency Injection nya</a:t>
            </a:r>
            <a:endParaRPr/>
          </a:p>
          <a:p>
            <a:pPr indent="-311150" lvl="0" marL="457200" rtl="0" algn="l">
              <a:spcBef>
                <a:spcPts val="0"/>
              </a:spcBef>
              <a:spcAft>
                <a:spcPts val="0"/>
              </a:spcAft>
              <a:buSzPts val="1300"/>
              <a:buChar char="●"/>
            </a:pPr>
            <a:r>
              <a:rPr lang="id"/>
              <a:t>Namun bagaimana jika terdapat multiple constructor?</a:t>
            </a:r>
            <a:endParaRPr/>
          </a:p>
          <a:p>
            <a:pPr indent="-311150" lvl="0" marL="457200" rtl="0" algn="l">
              <a:spcBef>
                <a:spcPts val="0"/>
              </a:spcBef>
              <a:spcAft>
                <a:spcPts val="0"/>
              </a:spcAft>
              <a:buSzPts val="1300"/>
              <a:buChar char="●"/>
            </a:pPr>
            <a:r>
              <a:rPr lang="id"/>
              <a:t>Jika pada kasus seperti ini, kita harus menandai constructor mana yang akan digunakan oleh Spring</a:t>
            </a:r>
            <a:endParaRPr/>
          </a:p>
          <a:p>
            <a:pPr indent="-311150" lvl="0" marL="457200" rtl="0" algn="l">
              <a:spcBef>
                <a:spcPts val="0"/>
              </a:spcBef>
              <a:spcAft>
                <a:spcPts val="0"/>
              </a:spcAft>
              <a:buSzPts val="1300"/>
              <a:buChar char="●"/>
            </a:pPr>
            <a:r>
              <a:rPr lang="id"/>
              <a:t>Caranya kita bisa menggunakan annotation @Autowired</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Constructor</a:t>
            </a:r>
            <a:endParaRPr/>
          </a:p>
        </p:txBody>
      </p:sp>
      <p:pic>
        <p:nvPicPr>
          <p:cNvPr id="807" name="Google Shape;807;p135"/>
          <p:cNvPicPr preferRelativeResize="0"/>
          <p:nvPr/>
        </p:nvPicPr>
        <p:blipFill>
          <a:blip r:embed="rId3">
            <a:alphaModFix/>
          </a:blip>
          <a:stretch>
            <a:fillRect/>
          </a:stretch>
        </p:blipFill>
        <p:spPr>
          <a:xfrm>
            <a:off x="152400" y="2006250"/>
            <a:ext cx="7192997" cy="298484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Setter-based</a:t>
            </a:r>
            <a:endParaRPr/>
          </a:p>
          <a:p>
            <a:pPr indent="0" lvl="0" marL="0" rtl="0" algn="l">
              <a:spcBef>
                <a:spcPts val="0"/>
              </a:spcBef>
              <a:spcAft>
                <a:spcPts val="0"/>
              </a:spcAft>
              <a:buNone/>
            </a:pPr>
            <a:r>
              <a:rPr lang="id"/>
              <a:t>Dependency Injection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Setter-based Dependency</a:t>
            </a:r>
            <a:r>
              <a:rPr lang="id"/>
              <a:t> Injection</a:t>
            </a:r>
            <a:endParaRPr/>
          </a:p>
        </p:txBody>
      </p:sp>
      <p:sp>
        <p:nvSpPr>
          <p:cNvPr id="818" name="Google Shape;818;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constructor parameter, kita juga bisa menggunakan setter method jika ingin melakukan dependency injection</a:t>
            </a:r>
            <a:endParaRPr/>
          </a:p>
          <a:p>
            <a:pPr indent="-311150" lvl="0" marL="457200" rtl="0" algn="l">
              <a:spcBef>
                <a:spcPts val="0"/>
              </a:spcBef>
              <a:spcAft>
                <a:spcPts val="0"/>
              </a:spcAft>
              <a:buSzPts val="1300"/>
              <a:buChar char="●"/>
            </a:pPr>
            <a:r>
              <a:rPr lang="id"/>
              <a:t>Namun khusus untuk setter method, kita perlu menambah annotation @Autowired pada setter method nya</a:t>
            </a:r>
            <a:endParaRPr/>
          </a:p>
          <a:p>
            <a:pPr indent="-311150" lvl="0" marL="457200" rtl="0" algn="l">
              <a:spcBef>
                <a:spcPts val="0"/>
              </a:spcBef>
              <a:spcAft>
                <a:spcPts val="0"/>
              </a:spcAft>
              <a:buSzPts val="1300"/>
              <a:buChar char="●"/>
            </a:pPr>
            <a:r>
              <a:rPr lang="id"/>
              <a:t>Secara otomatis Spring akan mencari bean yang dibutuhkan di setter method yang memiliki annotation @Autowired</a:t>
            </a:r>
            <a:endParaRPr/>
          </a:p>
          <a:p>
            <a:pPr indent="-311150" lvl="0" marL="457200" rtl="0" algn="l">
              <a:spcBef>
                <a:spcPts val="0"/>
              </a:spcBef>
              <a:spcAft>
                <a:spcPts val="0"/>
              </a:spcAft>
              <a:buSzPts val="1300"/>
              <a:buChar char="●"/>
            </a:pPr>
            <a:r>
              <a:rPr lang="id"/>
              <a:t>Setter-based DI juga bisa digabung dengan Constructor-based DI</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Settter-based DI</a:t>
            </a:r>
            <a:endParaRPr/>
          </a:p>
        </p:txBody>
      </p:sp>
      <p:pic>
        <p:nvPicPr>
          <p:cNvPr id="824" name="Google Shape;824;p138"/>
          <p:cNvPicPr preferRelativeResize="0"/>
          <p:nvPr/>
        </p:nvPicPr>
        <p:blipFill>
          <a:blip r:embed="rId3">
            <a:alphaModFix/>
          </a:blip>
          <a:stretch>
            <a:fillRect/>
          </a:stretch>
        </p:blipFill>
        <p:spPr>
          <a:xfrm>
            <a:off x="152400" y="2006250"/>
            <a:ext cx="8293871" cy="29848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830" name="Google Shape;830;p139"/>
          <p:cNvPicPr preferRelativeResize="0"/>
          <p:nvPr/>
        </p:nvPicPr>
        <p:blipFill>
          <a:blip r:embed="rId3">
            <a:alphaModFix/>
          </a:blip>
          <a:stretch>
            <a:fillRect/>
          </a:stretch>
        </p:blipFill>
        <p:spPr>
          <a:xfrm>
            <a:off x="152400" y="2006250"/>
            <a:ext cx="8839202" cy="1704858"/>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Field-based</a:t>
            </a:r>
            <a:endParaRPr/>
          </a:p>
          <a:p>
            <a:pPr indent="0" lvl="0" marL="0" rtl="0" algn="l">
              <a:spcBef>
                <a:spcPts val="0"/>
              </a:spcBef>
              <a:spcAft>
                <a:spcPts val="0"/>
              </a:spcAft>
              <a:buNone/>
            </a:pPr>
            <a:r>
              <a:rPr lang="id"/>
              <a:t>Dependency Injection</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Field-based</a:t>
            </a:r>
            <a:r>
              <a:rPr lang="id"/>
              <a:t> Dependency Injection</a:t>
            </a:r>
            <a:endParaRPr/>
          </a:p>
        </p:txBody>
      </p:sp>
      <p:sp>
        <p:nvSpPr>
          <p:cNvPr id="841" name="Google Shape;841;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constructor dan setter, kita juga bisa melakukan dependency injection langsung menggunakan field</a:t>
            </a:r>
            <a:endParaRPr/>
          </a:p>
          <a:p>
            <a:pPr indent="-311150" lvl="0" marL="457200" rtl="0" algn="l">
              <a:spcBef>
                <a:spcPts val="0"/>
              </a:spcBef>
              <a:spcAft>
                <a:spcPts val="0"/>
              </a:spcAft>
              <a:buSzPts val="1300"/>
              <a:buChar char="●"/>
            </a:pPr>
            <a:r>
              <a:rPr lang="id"/>
              <a:t>Caranya sama dengan setter, kita bisa tambahkan @Autowired pada fieldnya</a:t>
            </a:r>
            <a:endParaRPr/>
          </a:p>
          <a:p>
            <a:pPr indent="-311150" lvl="0" marL="457200" rtl="0" algn="l">
              <a:spcBef>
                <a:spcPts val="0"/>
              </a:spcBef>
              <a:spcAft>
                <a:spcPts val="0"/>
              </a:spcAft>
              <a:buSzPts val="1300"/>
              <a:buChar char="●"/>
            </a:pPr>
            <a:r>
              <a:rPr lang="id"/>
              <a:t>Secara otomatis Spring akan mencari bean dengan tipe data tersebut</a:t>
            </a:r>
            <a:endParaRPr/>
          </a:p>
          <a:p>
            <a:pPr indent="-311150" lvl="0" marL="457200" rtl="0" algn="l">
              <a:spcBef>
                <a:spcPts val="0"/>
              </a:spcBef>
              <a:spcAft>
                <a:spcPts val="0"/>
              </a:spcAft>
              <a:buSzPts val="1300"/>
              <a:buChar char="●"/>
            </a:pPr>
            <a:r>
              <a:rPr lang="id"/>
              <a:t>Field-based DI bisa digabung sekaligus dengan Setter-based DI dan Constructor-based DI</a:t>
            </a:r>
            <a:endParaRPr/>
          </a:p>
          <a:p>
            <a:pPr indent="-311150" lvl="0" marL="457200" rtl="0" algn="l">
              <a:spcBef>
                <a:spcPts val="0"/>
              </a:spcBef>
              <a:spcAft>
                <a:spcPts val="0"/>
              </a:spcAft>
              <a:buSzPts val="1300"/>
              <a:buChar char="●"/>
            </a:pPr>
            <a:r>
              <a:rPr lang="id"/>
              <a:t>Khusus Field-based DI, Spring sendiri sudah tidak merekomendasikan penggunaan cara melakukan DI dengan Field</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Field-based DI</a:t>
            </a:r>
            <a:endParaRPr/>
          </a:p>
        </p:txBody>
      </p:sp>
      <p:pic>
        <p:nvPicPr>
          <p:cNvPr id="847" name="Google Shape;847;p142"/>
          <p:cNvPicPr preferRelativeResize="0"/>
          <p:nvPr/>
        </p:nvPicPr>
        <p:blipFill>
          <a:blip r:embed="rId3">
            <a:alphaModFix/>
          </a:blip>
          <a:stretch>
            <a:fillRect/>
          </a:stretch>
        </p:blipFill>
        <p:spPr>
          <a:xfrm>
            <a:off x="152400" y="2006250"/>
            <a:ext cx="8839202" cy="231657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853" name="Google Shape;853;p143"/>
          <p:cNvPicPr preferRelativeResize="0"/>
          <p:nvPr/>
        </p:nvPicPr>
        <p:blipFill>
          <a:blip r:embed="rId3">
            <a:alphaModFix/>
          </a:blip>
          <a:stretch>
            <a:fillRect/>
          </a:stretch>
        </p:blipFill>
        <p:spPr>
          <a:xfrm>
            <a:off x="152400" y="2006250"/>
            <a:ext cx="8839197" cy="16485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Project</a:t>
            </a:r>
            <a:endParaRPr/>
          </a:p>
        </p:txBody>
      </p:sp>
      <p:sp>
        <p:nvSpPr>
          <p:cNvPr id="229" name="Google Shape;229;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u="sng">
                <a:solidFill>
                  <a:schemeClr val="hlink"/>
                </a:solidFill>
                <a:hlinkClick r:id="rId3"/>
              </a:rPr>
              <a:t>https://start.spring.io/</a:t>
            </a:r>
            <a:r>
              <a:rPr lang="id"/>
              <a:t>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Qualifier</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Qualifier</a:t>
            </a:r>
            <a:endParaRPr/>
          </a:p>
        </p:txBody>
      </p:sp>
      <p:sp>
        <p:nvSpPr>
          <p:cNvPr id="864" name="Google Shape;864;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yang sudah dijelaskan di awal, jika terdapat bean dengan tipe data yang sama lebih dari satu, maka secara otomatis Spring akan bingung memilih bean yang mana yang akan digunakan</a:t>
            </a:r>
            <a:endParaRPr/>
          </a:p>
          <a:p>
            <a:pPr indent="-311150" lvl="0" marL="457200" rtl="0" algn="l">
              <a:spcBef>
                <a:spcPts val="0"/>
              </a:spcBef>
              <a:spcAft>
                <a:spcPts val="0"/>
              </a:spcAft>
              <a:buSzPts val="1300"/>
              <a:buChar char="●"/>
            </a:pPr>
            <a:r>
              <a:rPr lang="id"/>
              <a:t>Kita perlu memilih salah satu menjadi primary, yang secara otomatis akan dipilih oleh Spring</a:t>
            </a:r>
            <a:endParaRPr/>
          </a:p>
          <a:p>
            <a:pPr indent="-311150" lvl="0" marL="457200" rtl="0" algn="l">
              <a:spcBef>
                <a:spcPts val="0"/>
              </a:spcBef>
              <a:spcAft>
                <a:spcPts val="0"/>
              </a:spcAft>
              <a:buSzPts val="1300"/>
              <a:buChar char="●"/>
            </a:pPr>
            <a:r>
              <a:rPr lang="id"/>
              <a:t>Namun jika kita ingin memilih bean secara manual, kita juga bisa menggunakan @Qualifier</a:t>
            </a:r>
            <a:endParaRPr/>
          </a:p>
          <a:p>
            <a:pPr indent="-311150" lvl="0" marL="457200" rtl="0" algn="l">
              <a:spcBef>
                <a:spcPts val="0"/>
              </a:spcBef>
              <a:spcAft>
                <a:spcPts val="0"/>
              </a:spcAft>
              <a:buSzPts val="1300"/>
              <a:buChar char="●"/>
            </a:pPr>
            <a:r>
              <a:rPr lang="id"/>
              <a:t>Kita bisa tambahkan @Qualifier di constructor parameter, di setter method atau di field</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Duplicate Bean</a:t>
            </a:r>
            <a:endParaRPr/>
          </a:p>
        </p:txBody>
      </p:sp>
      <p:pic>
        <p:nvPicPr>
          <p:cNvPr id="870" name="Google Shape;870;p146"/>
          <p:cNvPicPr preferRelativeResize="0"/>
          <p:nvPr/>
        </p:nvPicPr>
        <p:blipFill>
          <a:blip r:embed="rId3">
            <a:alphaModFix/>
          </a:blip>
          <a:stretch>
            <a:fillRect/>
          </a:stretch>
        </p:blipFill>
        <p:spPr>
          <a:xfrm>
            <a:off x="152400" y="2006250"/>
            <a:ext cx="8493371" cy="29848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Qualifier</a:t>
            </a:r>
            <a:endParaRPr/>
          </a:p>
        </p:txBody>
      </p:sp>
      <p:pic>
        <p:nvPicPr>
          <p:cNvPr id="876" name="Google Shape;876;p147"/>
          <p:cNvPicPr preferRelativeResize="0"/>
          <p:nvPr/>
        </p:nvPicPr>
        <p:blipFill>
          <a:blip r:embed="rId3">
            <a:alphaModFix/>
          </a:blip>
          <a:stretch>
            <a:fillRect/>
          </a:stretch>
        </p:blipFill>
        <p:spPr>
          <a:xfrm>
            <a:off x="152400" y="2006250"/>
            <a:ext cx="8309981" cy="29848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882" name="Google Shape;882;p148"/>
          <p:cNvPicPr preferRelativeResize="0"/>
          <p:nvPr/>
        </p:nvPicPr>
        <p:blipFill>
          <a:blip r:embed="rId3">
            <a:alphaModFix/>
          </a:blip>
          <a:stretch>
            <a:fillRect/>
          </a:stretch>
        </p:blipFill>
        <p:spPr>
          <a:xfrm>
            <a:off x="152400" y="2006250"/>
            <a:ext cx="8839199" cy="230944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Dependency</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Optional Dependency</a:t>
            </a:r>
            <a:endParaRPr/>
          </a:p>
        </p:txBody>
      </p:sp>
      <p:sp>
        <p:nvSpPr>
          <p:cNvPr id="893" name="Google Shape;893;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semua dependency itu wajib</a:t>
            </a:r>
            <a:endParaRPr/>
          </a:p>
          <a:p>
            <a:pPr indent="-311150" lvl="0" marL="457200" rtl="0" algn="l">
              <a:spcBef>
                <a:spcPts val="0"/>
              </a:spcBef>
              <a:spcAft>
                <a:spcPts val="0"/>
              </a:spcAft>
              <a:buSzPts val="1300"/>
              <a:buChar char="●"/>
            </a:pPr>
            <a:r>
              <a:rPr lang="id"/>
              <a:t>Artinya  jika Spring tidak bisa menemukan bean yang dibutuhkan pada saat DI, maka secara otomatis akan terjadi error</a:t>
            </a:r>
            <a:endParaRPr/>
          </a:p>
          <a:p>
            <a:pPr indent="-311150" lvl="0" marL="457200" rtl="0" algn="l">
              <a:spcBef>
                <a:spcPts val="0"/>
              </a:spcBef>
              <a:spcAft>
                <a:spcPts val="0"/>
              </a:spcAft>
              <a:buSzPts val="1300"/>
              <a:buChar char="●"/>
            </a:pPr>
            <a:r>
              <a:rPr lang="id"/>
              <a:t>Namun jika kita memang ingin membuat sebuah dependency menjadi Optional, artinya tidak wajib</a:t>
            </a:r>
            <a:endParaRPr/>
          </a:p>
          <a:p>
            <a:pPr indent="-311150" lvl="0" marL="457200" rtl="0" algn="l">
              <a:spcBef>
                <a:spcPts val="0"/>
              </a:spcBef>
              <a:spcAft>
                <a:spcPts val="0"/>
              </a:spcAft>
              <a:buSzPts val="1300"/>
              <a:buChar char="●"/>
            </a:pPr>
            <a:r>
              <a:rPr lang="id"/>
              <a:t>Kita bisa wrap dependency tersebut dengan menggunakan java.util.Optional&lt;T&gt;</a:t>
            </a:r>
            <a:endParaRPr/>
          </a:p>
          <a:p>
            <a:pPr indent="-311150" lvl="0" marL="457200" rtl="0" algn="l">
              <a:spcBef>
                <a:spcPts val="0"/>
              </a:spcBef>
              <a:spcAft>
                <a:spcPts val="0"/>
              </a:spcAft>
              <a:buSzPts val="1300"/>
              <a:buChar char="●"/>
            </a:pPr>
            <a:r>
              <a:rPr lang="id"/>
              <a:t>Secara otomatis jika ternyata bean yang dibutuhkan tidak ada, maka tidak akan terjadi error</a:t>
            </a:r>
            <a:endParaRPr/>
          </a:p>
          <a:p>
            <a:pPr indent="-311150" lvl="0" marL="457200" rtl="0" algn="l">
              <a:spcBef>
                <a:spcPts val="0"/>
              </a:spcBef>
              <a:spcAft>
                <a:spcPts val="0"/>
              </a:spcAft>
              <a:buSzPts val="1300"/>
              <a:buChar char="●"/>
            </a:pPr>
            <a:r>
              <a:rPr lang="id"/>
              <a:t>Kita bisa gunakan Optional&lt;T&gt; pada @Bean (method parameter) ataupun @Component (constructor parameter, setter method parameter, field)</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Optional Configuration</a:t>
            </a:r>
            <a:endParaRPr/>
          </a:p>
        </p:txBody>
      </p:sp>
      <p:pic>
        <p:nvPicPr>
          <p:cNvPr id="899" name="Google Shape;899;p151"/>
          <p:cNvPicPr preferRelativeResize="0"/>
          <p:nvPr/>
        </p:nvPicPr>
        <p:blipFill>
          <a:blip r:embed="rId3">
            <a:alphaModFix/>
          </a:blip>
          <a:stretch>
            <a:fillRect/>
          </a:stretch>
        </p:blipFill>
        <p:spPr>
          <a:xfrm>
            <a:off x="152400" y="2006250"/>
            <a:ext cx="7716462" cy="29848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905" name="Google Shape;905;p152"/>
          <p:cNvPicPr preferRelativeResize="0"/>
          <p:nvPr/>
        </p:nvPicPr>
        <p:blipFill>
          <a:blip r:embed="rId3">
            <a:alphaModFix/>
          </a:blip>
          <a:stretch>
            <a:fillRect/>
          </a:stretch>
        </p:blipFill>
        <p:spPr>
          <a:xfrm>
            <a:off x="152400" y="2006250"/>
            <a:ext cx="8839200" cy="2161611"/>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Provider</a:t>
            </a:r>
            <a:endParaRPr/>
          </a:p>
        </p:txBody>
      </p:sp>
      <p:sp>
        <p:nvSpPr>
          <p:cNvPr id="911" name="Google Shape;911;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java.util.Optional&lt;T&gt;, kita juga bisa menggunakan ObjectProvider&lt;T&gt;</a:t>
            </a:r>
            <a:endParaRPr/>
          </a:p>
          <a:p>
            <a:pPr indent="-311150" lvl="0" marL="457200" rtl="0" algn="l">
              <a:spcBef>
                <a:spcPts val="0"/>
              </a:spcBef>
              <a:spcAft>
                <a:spcPts val="0"/>
              </a:spcAft>
              <a:buSzPts val="1300"/>
              <a:buChar char="●"/>
            </a:pPr>
            <a:r>
              <a:rPr lang="id"/>
              <a:t>Yang membedakan pada ObjectProvider&lt;T&gt; adalah, jika ternyata bean nya lebih dari satu, ObjectProvider&lt;T&gt; bisa digunakan untuk mengambil semua bean tersebut</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https://docs.spring.io/spring-framework/docs/current/javadoc-api/org/springframework/beans/factory/ObjectProvider.html</a:t>
            </a:r>
            <a:r>
              <a:rPr lang="id"/>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Inversion of Control</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 Provider</a:t>
            </a:r>
            <a:endParaRPr/>
          </a:p>
        </p:txBody>
      </p:sp>
      <p:pic>
        <p:nvPicPr>
          <p:cNvPr id="917" name="Google Shape;917;p154"/>
          <p:cNvPicPr preferRelativeResize="0"/>
          <p:nvPr/>
        </p:nvPicPr>
        <p:blipFill>
          <a:blip r:embed="rId3">
            <a:alphaModFix/>
          </a:blip>
          <a:stretch>
            <a:fillRect/>
          </a:stretch>
        </p:blipFill>
        <p:spPr>
          <a:xfrm>
            <a:off x="152400" y="2006250"/>
            <a:ext cx="8765636" cy="29848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Optional Configuration</a:t>
            </a:r>
            <a:endParaRPr/>
          </a:p>
        </p:txBody>
      </p:sp>
      <p:pic>
        <p:nvPicPr>
          <p:cNvPr id="923" name="Google Shape;923;p155"/>
          <p:cNvPicPr preferRelativeResize="0"/>
          <p:nvPr/>
        </p:nvPicPr>
        <p:blipFill>
          <a:blip r:embed="rId3">
            <a:alphaModFix/>
          </a:blip>
          <a:stretch>
            <a:fillRect/>
          </a:stretch>
        </p:blipFill>
        <p:spPr>
          <a:xfrm>
            <a:off x="152400" y="2006250"/>
            <a:ext cx="8831208" cy="29848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929" name="Google Shape;929;p156"/>
          <p:cNvPicPr preferRelativeResize="0"/>
          <p:nvPr/>
        </p:nvPicPr>
        <p:blipFill>
          <a:blip r:embed="rId3">
            <a:alphaModFix/>
          </a:blip>
          <a:stretch>
            <a:fillRect/>
          </a:stretch>
        </p:blipFill>
        <p:spPr>
          <a:xfrm>
            <a:off x="152400" y="2006250"/>
            <a:ext cx="8839198" cy="1101873"/>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Factory Bean</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Factory Bean</a:t>
            </a:r>
            <a:endParaRPr/>
          </a:p>
        </p:txBody>
      </p:sp>
      <p:sp>
        <p:nvSpPr>
          <p:cNvPr id="940" name="Google Shape;940;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kasus dimana sebuah class misal bukanlah milik kita, misal class third party library</a:t>
            </a:r>
            <a:endParaRPr/>
          </a:p>
          <a:p>
            <a:pPr indent="-311150" lvl="0" marL="457200" rtl="0" algn="l">
              <a:spcBef>
                <a:spcPts val="0"/>
              </a:spcBef>
              <a:spcAft>
                <a:spcPts val="0"/>
              </a:spcAft>
              <a:buSzPts val="1300"/>
              <a:buChar char="●"/>
            </a:pPr>
            <a:r>
              <a:rPr lang="id"/>
              <a:t>Sehingga agak sulit jika kita harus menambahkan annotation pada class tersebut</a:t>
            </a:r>
            <a:endParaRPr/>
          </a:p>
          <a:p>
            <a:pPr indent="-311150" lvl="0" marL="457200" rtl="0" algn="l">
              <a:spcBef>
                <a:spcPts val="0"/>
              </a:spcBef>
              <a:spcAft>
                <a:spcPts val="0"/>
              </a:spcAft>
              <a:buSzPts val="1300"/>
              <a:buChar char="●"/>
            </a:pPr>
            <a:r>
              <a:rPr lang="id"/>
              <a:t>Pada kasus seperti ini, cara terbaik untuk membuat bean nya adalah dengan menggunakan @Bean method</a:t>
            </a:r>
            <a:endParaRPr/>
          </a:p>
          <a:p>
            <a:pPr indent="-311150" lvl="0" marL="457200" rtl="0" algn="l">
              <a:spcBef>
                <a:spcPts val="0"/>
              </a:spcBef>
              <a:spcAft>
                <a:spcPts val="0"/>
              </a:spcAft>
              <a:buSzPts val="1300"/>
              <a:buChar char="●"/>
            </a:pPr>
            <a:r>
              <a:rPr lang="id"/>
              <a:t>Atau di Spring, kita juga bisa menggunakan @Component, namun kita perlu wrap dalam class Factory Bean</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https://docs.spring.io/spring-framework/docs/current/javadoc-api/org/springframework/beans/factory/FactoryBean.html</a:t>
            </a:r>
            <a:r>
              <a:rPr lang="id"/>
              <a:t>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Payment Gateway Client</a:t>
            </a:r>
            <a:endParaRPr/>
          </a:p>
        </p:txBody>
      </p:sp>
      <p:pic>
        <p:nvPicPr>
          <p:cNvPr id="946" name="Google Shape;946;p159"/>
          <p:cNvPicPr preferRelativeResize="0"/>
          <p:nvPr/>
        </p:nvPicPr>
        <p:blipFill>
          <a:blip r:embed="rId3">
            <a:alphaModFix/>
          </a:blip>
          <a:stretch>
            <a:fillRect/>
          </a:stretch>
        </p:blipFill>
        <p:spPr>
          <a:xfrm>
            <a:off x="152400" y="2006250"/>
            <a:ext cx="8839200" cy="2865032"/>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Factory Bean</a:t>
            </a:r>
            <a:endParaRPr/>
          </a:p>
        </p:txBody>
      </p:sp>
      <p:pic>
        <p:nvPicPr>
          <p:cNvPr id="952" name="Google Shape;952;p160"/>
          <p:cNvPicPr preferRelativeResize="0"/>
          <p:nvPr/>
        </p:nvPicPr>
        <p:blipFill>
          <a:blip r:embed="rId3">
            <a:alphaModFix/>
          </a:blip>
          <a:stretch>
            <a:fillRect/>
          </a:stretch>
        </p:blipFill>
        <p:spPr>
          <a:xfrm>
            <a:off x="152400" y="2006250"/>
            <a:ext cx="8372141" cy="298485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Configuration</a:t>
            </a:r>
            <a:endParaRPr/>
          </a:p>
        </p:txBody>
      </p:sp>
      <p:pic>
        <p:nvPicPr>
          <p:cNvPr id="958" name="Google Shape;958;p161"/>
          <p:cNvPicPr preferRelativeResize="0"/>
          <p:nvPr/>
        </p:nvPicPr>
        <p:blipFill>
          <a:blip r:embed="rId3">
            <a:alphaModFix/>
          </a:blip>
          <a:stretch>
            <a:fillRect/>
          </a:stretch>
        </p:blipFill>
        <p:spPr>
          <a:xfrm>
            <a:off x="152400" y="2006250"/>
            <a:ext cx="8839201" cy="2542602"/>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964" name="Google Shape;964;p162"/>
          <p:cNvPicPr preferRelativeResize="0"/>
          <p:nvPr/>
        </p:nvPicPr>
        <p:blipFill>
          <a:blip r:embed="rId3">
            <a:alphaModFix/>
          </a:blip>
          <a:stretch>
            <a:fillRect/>
          </a:stretch>
        </p:blipFill>
        <p:spPr>
          <a:xfrm>
            <a:off x="152400" y="2006250"/>
            <a:ext cx="8839200" cy="1533689"/>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Inheritance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Inversion of Control</a:t>
            </a:r>
            <a:endParaRPr/>
          </a:p>
        </p:txBody>
      </p:sp>
      <p:sp>
        <p:nvSpPr>
          <p:cNvPr id="240" name="Google Shape;240;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Inversion of Control (IoC) merupakan prinsip dalam pembuatan perangkat lunak, dimana kita melakukan pemindahan kontrol untuk objek atau program ke sebuah container di framework</a:t>
            </a:r>
            <a:endParaRPr/>
          </a:p>
          <a:p>
            <a:pPr indent="-311150" lvl="0" marL="457200" rtl="0" algn="l">
              <a:spcBef>
                <a:spcPts val="0"/>
              </a:spcBef>
              <a:spcAft>
                <a:spcPts val="0"/>
              </a:spcAft>
              <a:buSzPts val="1300"/>
              <a:buChar char="●"/>
            </a:pPr>
            <a:r>
              <a:rPr lang="id"/>
              <a:t>Tidak seperti biasanya ketika kita membuat aplikasi, dimana kita selalu melakukannya secara manual, dalam IoC, kita menyerahkan banyak pekerjakan ke container IoC </a:t>
            </a:r>
            <a:endParaRPr/>
          </a:p>
          <a:p>
            <a:pPr indent="-311150" lvl="0" marL="457200" rtl="0" algn="l">
              <a:spcBef>
                <a:spcPts val="0"/>
              </a:spcBef>
              <a:spcAft>
                <a:spcPts val="0"/>
              </a:spcAft>
              <a:buSzPts val="1300"/>
              <a:buChar char="●"/>
            </a:pPr>
            <a:r>
              <a:rPr lang="id"/>
              <a:t>Container IoC memiliki kontrol untuk melakukan eksekusi program kita, memanajemen object pada program kita dan melakukan abstraction terhadap program kita</a:t>
            </a:r>
            <a:endParaRPr/>
          </a:p>
          <a:p>
            <a:pPr indent="-311150" lvl="0" marL="457200" rtl="0" algn="l">
              <a:spcBef>
                <a:spcPts val="0"/>
              </a:spcBef>
              <a:spcAft>
                <a:spcPts val="0"/>
              </a:spcAft>
              <a:buSzPts val="1300"/>
              <a:buChar char="●"/>
            </a:pPr>
            <a:r>
              <a:rPr lang="id"/>
              <a:t>Saat menggunakan framework IoC, kita biasanya akan mengikuti cara kerja framework tersebut</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Inheritance</a:t>
            </a:r>
            <a:endParaRPr/>
          </a:p>
        </p:txBody>
      </p:sp>
      <p:sp>
        <p:nvSpPr>
          <p:cNvPr id="975" name="Google Shape;975;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mengakses bean, kita bisa langsung menyebutkan tipe class bean tersebut, atau bisa juga dengan parent class / parent interface bean</a:t>
            </a:r>
            <a:endParaRPr/>
          </a:p>
          <a:p>
            <a:pPr indent="-311150" lvl="0" marL="457200" rtl="0" algn="l">
              <a:spcBef>
                <a:spcPts val="0"/>
              </a:spcBef>
              <a:spcAft>
                <a:spcPts val="0"/>
              </a:spcAft>
              <a:buSzPts val="1300"/>
              <a:buChar char="●"/>
            </a:pPr>
            <a:r>
              <a:rPr lang="id"/>
              <a:t>Misal jika kita memiliki sebuah interface bernama MerchantService, lalu kita memiliki bean dengan object implementasi class nya MerchantServiceImpl, maka untuk mengakses bean nya, kita tidak hanya bisa menggunakan tipe MerchantServiceImpl, namun juga bisa dengan MerchantService</a:t>
            </a:r>
            <a:endParaRPr/>
          </a:p>
          <a:p>
            <a:pPr indent="-311150" lvl="0" marL="457200" rtl="0" algn="l">
              <a:spcBef>
                <a:spcPts val="0"/>
              </a:spcBef>
              <a:spcAft>
                <a:spcPts val="0"/>
              </a:spcAft>
              <a:buSzPts val="1300"/>
              <a:buChar char="●"/>
            </a:pPr>
            <a:r>
              <a:rPr lang="id"/>
              <a:t>Namun perlu berhati-hati, jika misal MerchantService memiliki banyak bean turunan, pastikan tidak terjadi error duplicate</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MerchantService</a:t>
            </a:r>
            <a:endParaRPr/>
          </a:p>
        </p:txBody>
      </p:sp>
      <p:pic>
        <p:nvPicPr>
          <p:cNvPr id="981" name="Google Shape;981;p165"/>
          <p:cNvPicPr preferRelativeResize="0"/>
          <p:nvPr/>
        </p:nvPicPr>
        <p:blipFill>
          <a:blip r:embed="rId3">
            <a:alphaModFix/>
          </a:blip>
          <a:stretch>
            <a:fillRect/>
          </a:stretch>
        </p:blipFill>
        <p:spPr>
          <a:xfrm>
            <a:off x="152400" y="2006250"/>
            <a:ext cx="8839202" cy="1036519"/>
          </a:xfrm>
          <a:prstGeom prst="rect">
            <a:avLst/>
          </a:prstGeom>
          <a:noFill/>
          <a:ln>
            <a:noFill/>
          </a:ln>
        </p:spPr>
      </p:pic>
      <p:pic>
        <p:nvPicPr>
          <p:cNvPr id="982" name="Google Shape;982;p165"/>
          <p:cNvPicPr preferRelativeResize="0"/>
          <p:nvPr/>
        </p:nvPicPr>
        <p:blipFill>
          <a:blip r:embed="rId4">
            <a:alphaModFix/>
          </a:blip>
          <a:stretch>
            <a:fillRect/>
          </a:stretch>
        </p:blipFill>
        <p:spPr>
          <a:xfrm>
            <a:off x="152400" y="3195169"/>
            <a:ext cx="8839201" cy="133666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Configuration</a:t>
            </a:r>
            <a:endParaRPr/>
          </a:p>
        </p:txBody>
      </p:sp>
      <p:pic>
        <p:nvPicPr>
          <p:cNvPr id="988" name="Google Shape;988;p166"/>
          <p:cNvPicPr preferRelativeResize="0"/>
          <p:nvPr/>
        </p:nvPicPr>
        <p:blipFill>
          <a:blip r:embed="rId3">
            <a:alphaModFix/>
          </a:blip>
          <a:stretch>
            <a:fillRect/>
          </a:stretch>
        </p:blipFill>
        <p:spPr>
          <a:xfrm>
            <a:off x="152400" y="2006250"/>
            <a:ext cx="8839201" cy="2245126"/>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994" name="Google Shape;994;p167"/>
          <p:cNvPicPr preferRelativeResize="0"/>
          <p:nvPr/>
        </p:nvPicPr>
        <p:blipFill>
          <a:blip r:embed="rId3">
            <a:alphaModFix/>
          </a:blip>
          <a:stretch>
            <a:fillRect/>
          </a:stretch>
        </p:blipFill>
        <p:spPr>
          <a:xfrm>
            <a:off x="152400" y="2006250"/>
            <a:ext cx="8839201" cy="1380137"/>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Bean Factory</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Bean Factory</a:t>
            </a:r>
            <a:endParaRPr/>
          </a:p>
        </p:txBody>
      </p:sp>
      <p:sp>
        <p:nvSpPr>
          <p:cNvPr id="1005" name="Google Shape;1005;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ApplicationContext adalah interface turunan dari BeanFactory</a:t>
            </a:r>
            <a:endParaRPr/>
          </a:p>
          <a:p>
            <a:pPr indent="-311150" lvl="0" marL="457200" rtl="0" algn="l">
              <a:spcBef>
                <a:spcPts val="0"/>
              </a:spcBef>
              <a:spcAft>
                <a:spcPts val="0"/>
              </a:spcAft>
              <a:buSzPts val="1300"/>
              <a:buChar char="●"/>
            </a:pPr>
            <a:r>
              <a:rPr lang="id"/>
              <a:t>BeanFactory merupakan kontrak untuk management bean di Spring</a:t>
            </a:r>
            <a:endParaRPr/>
          </a:p>
          <a:p>
            <a:pPr indent="-311150" lvl="0" marL="457200" rtl="0" algn="l">
              <a:spcBef>
                <a:spcPts val="0"/>
              </a:spcBef>
              <a:spcAft>
                <a:spcPts val="0"/>
              </a:spcAft>
              <a:buSzPts val="1300"/>
              <a:buChar char="●"/>
            </a:pPr>
            <a:r>
              <a:rPr lang="id"/>
              <a:t>Method-method yang sebelumnya kita gunakan untuk mengambil bean, sebenarnya merupakan method kontrak dari interface BeanFactory</a:t>
            </a:r>
            <a:endParaRPr/>
          </a:p>
          <a:p>
            <a:pPr indent="-311150" lvl="0" marL="457200" rtl="0" algn="l">
              <a:spcBef>
                <a:spcPts val="0"/>
              </a:spcBef>
              <a:spcAft>
                <a:spcPts val="0"/>
              </a:spcAft>
              <a:buSzPts val="1300"/>
              <a:buChar char="●"/>
            </a:pPr>
            <a:r>
              <a:rPr lang="id" u="sng">
                <a:solidFill>
                  <a:schemeClr val="accent5"/>
                </a:solidFill>
                <a:hlinkClick r:id="rId3">
                  <a:extLst>
                    <a:ext uri="{A12FA001-AC4F-418D-AE19-62706E023703}">
                      <ahyp:hlinkClr val="tx"/>
                    </a:ext>
                  </a:extLst>
                </a:hlinkClick>
              </a:rPr>
              <a:t>https://docs.spring.io/spring-framework/docs/current/javadoc-api/org/springframework/beans/factory/BeanFactory.html</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Listable Bean Factory</a:t>
            </a:r>
            <a:endParaRPr/>
          </a:p>
        </p:txBody>
      </p:sp>
      <p:sp>
        <p:nvSpPr>
          <p:cNvPr id="1011" name="Google Shape;1011;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Bean Factory hanya bisa digunakan untuk mengakses single bean, artinya jika terdapat bean dengan tipe yang sama, kita harus sebutkan satu per satu nama bean nya</a:t>
            </a:r>
            <a:endParaRPr/>
          </a:p>
          <a:p>
            <a:pPr indent="-311150" lvl="0" marL="457200" rtl="0" algn="l">
              <a:spcBef>
                <a:spcPts val="0"/>
              </a:spcBef>
              <a:spcAft>
                <a:spcPts val="0"/>
              </a:spcAft>
              <a:buSzPts val="1300"/>
              <a:buChar char="●"/>
            </a:pPr>
            <a:r>
              <a:rPr lang="id"/>
              <a:t>Listable Bean Factory adalah turunan dari Bean Factory yang bisa kita gunakan untuk mengakses beberapa bean sekaligus</a:t>
            </a:r>
            <a:endParaRPr/>
          </a:p>
          <a:p>
            <a:pPr indent="-311150" lvl="0" marL="457200" rtl="0" algn="l">
              <a:spcBef>
                <a:spcPts val="0"/>
              </a:spcBef>
              <a:spcAft>
                <a:spcPts val="0"/>
              </a:spcAft>
              <a:buSzPts val="1300"/>
              <a:buChar char="●"/>
            </a:pPr>
            <a:r>
              <a:rPr lang="id"/>
              <a:t>Dalam beberapa kasus, ini sangat berguna, seperti misal kita ingin mengambil semua bean dengan tipe tertentu</a:t>
            </a:r>
            <a:endParaRPr/>
          </a:p>
          <a:p>
            <a:pPr indent="-311150" lvl="0" marL="457200" rtl="0" algn="l">
              <a:spcBef>
                <a:spcPts val="0"/>
              </a:spcBef>
              <a:spcAft>
                <a:spcPts val="0"/>
              </a:spcAft>
              <a:buSzPts val="1300"/>
              <a:buChar char="●"/>
            </a:pPr>
            <a:r>
              <a:rPr lang="id"/>
              <a:t>Application Context juga merupakan turunan dari interface Listable Bean Factory</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https://docs.spring.io/spring-framework/docs/current/javadoc-api/org/springframework/beans/factory/ListableBeanFactory.html</a:t>
            </a:r>
            <a:r>
              <a:rPr lang="id"/>
              <a:t>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Listable Bean Factory</a:t>
            </a:r>
            <a:endParaRPr/>
          </a:p>
        </p:txBody>
      </p:sp>
      <p:pic>
        <p:nvPicPr>
          <p:cNvPr id="1017" name="Google Shape;1017;p171"/>
          <p:cNvPicPr preferRelativeResize="0"/>
          <p:nvPr/>
        </p:nvPicPr>
        <p:blipFill>
          <a:blip r:embed="rId3">
            <a:alphaModFix/>
          </a:blip>
          <a:stretch>
            <a:fillRect/>
          </a:stretch>
        </p:blipFill>
        <p:spPr>
          <a:xfrm>
            <a:off x="152400" y="2006250"/>
            <a:ext cx="8839200" cy="1257752"/>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Bean Post Processor</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Bean Post Processor</a:t>
            </a:r>
            <a:endParaRPr/>
          </a:p>
        </p:txBody>
      </p:sp>
      <p:sp>
        <p:nvSpPr>
          <p:cNvPr id="1028" name="Google Shape;1028;p1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Bean Post Processor merupakan sebuah interface yang bisa kita gunakan untuk memodifikasi proses pembuatan bean di Application Context</a:t>
            </a:r>
            <a:endParaRPr/>
          </a:p>
          <a:p>
            <a:pPr indent="-311150" lvl="0" marL="457200" rtl="0" algn="l">
              <a:spcBef>
                <a:spcPts val="0"/>
              </a:spcBef>
              <a:spcAft>
                <a:spcPts val="0"/>
              </a:spcAft>
              <a:buSzPts val="1300"/>
              <a:buChar char="●"/>
            </a:pPr>
            <a:r>
              <a:rPr lang="id"/>
              <a:t>Bean Post Processor mirip seperti middleware, yang diakses sebelum bean di initialized dan setelah bean di initialized</a:t>
            </a:r>
            <a:endParaRPr/>
          </a:p>
          <a:p>
            <a:pPr indent="-311150" lvl="0" marL="457200" rtl="0" algn="l">
              <a:spcBef>
                <a:spcPts val="0"/>
              </a:spcBef>
              <a:spcAft>
                <a:spcPts val="0"/>
              </a:spcAft>
              <a:buSzPts val="1300"/>
              <a:buChar char="●"/>
            </a:pPr>
            <a:r>
              <a:rPr lang="id"/>
              <a:t>Karena sangat flexible, bahkan Bean Post Processor bisa memodifikasi hasil object bean</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https://docs.spring.io/spring-framework/docs/current/javadoc-api/org/springframework/beans/factory/config/BeanPostProcessor.html</a:t>
            </a:r>
            <a:r>
              <a:rPr lang="id"/>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Spring Inversion of Control</a:t>
            </a:r>
            <a:endParaRPr/>
          </a:p>
        </p:txBody>
      </p:sp>
      <p:sp>
        <p:nvSpPr>
          <p:cNvPr id="246" name="Google Shape;246;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Spring bisa dibilang adalah framework IoC, dimana kita akan menyerahkan banyak sekali pekerjaan dalam program kita ke Spring</a:t>
            </a:r>
            <a:endParaRPr/>
          </a:p>
          <a:p>
            <a:pPr indent="-311150" lvl="0" marL="457200" rtl="0" algn="l">
              <a:spcBef>
                <a:spcPts val="0"/>
              </a:spcBef>
              <a:spcAft>
                <a:spcPts val="0"/>
              </a:spcAft>
              <a:buSzPts val="1300"/>
              <a:buChar char="●"/>
            </a:pPr>
            <a:r>
              <a:rPr lang="id"/>
              <a:t>Kode program kita akan mengikuti cara kerja Spring</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Bean Id Generator</a:t>
            </a:r>
            <a:endParaRPr/>
          </a:p>
        </p:txBody>
      </p:sp>
      <p:sp>
        <p:nvSpPr>
          <p:cNvPr id="1034" name="Google Shape;1034;p1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Misal sekarang kita akan coba membuat id unique untuk bean</a:t>
            </a:r>
            <a:endParaRPr/>
          </a:p>
          <a:p>
            <a:pPr indent="-311150" lvl="0" marL="457200" rtl="0" algn="l">
              <a:spcBef>
                <a:spcPts val="0"/>
              </a:spcBef>
              <a:spcAft>
                <a:spcPts val="0"/>
              </a:spcAft>
              <a:buSzPts val="1300"/>
              <a:buChar char="●"/>
            </a:pPr>
            <a:r>
              <a:rPr lang="id"/>
              <a:t>Dimana kita akan membuat sebuah interface bernama IdAware, lalu memiliki method setId(String)</a:t>
            </a:r>
            <a:endParaRPr/>
          </a:p>
          <a:p>
            <a:pPr indent="-311150" lvl="0" marL="457200" rtl="0" algn="l">
              <a:spcBef>
                <a:spcPts val="0"/>
              </a:spcBef>
              <a:spcAft>
                <a:spcPts val="0"/>
              </a:spcAft>
              <a:buSzPts val="1300"/>
              <a:buChar char="●"/>
            </a:pPr>
            <a:r>
              <a:rPr lang="id"/>
              <a:t>Kita akan membuat Bean Post Processor, dimana jika bean nya implements IdAware, kita akan setId(String) nya menggunakan UUID</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IdAware Interface</a:t>
            </a:r>
            <a:endParaRPr/>
          </a:p>
        </p:txBody>
      </p:sp>
      <p:pic>
        <p:nvPicPr>
          <p:cNvPr id="1040" name="Google Shape;1040;p175"/>
          <p:cNvPicPr preferRelativeResize="0"/>
          <p:nvPr/>
        </p:nvPicPr>
        <p:blipFill>
          <a:blip r:embed="rId3">
            <a:alphaModFix/>
          </a:blip>
          <a:stretch>
            <a:fillRect/>
          </a:stretch>
        </p:blipFill>
        <p:spPr>
          <a:xfrm>
            <a:off x="152400" y="2006250"/>
            <a:ext cx="8839202" cy="2788658"/>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Bean Post Processor</a:t>
            </a:r>
            <a:endParaRPr/>
          </a:p>
        </p:txBody>
      </p:sp>
      <p:pic>
        <p:nvPicPr>
          <p:cNvPr id="1046" name="Google Shape;1046;p176"/>
          <p:cNvPicPr preferRelativeResize="0"/>
          <p:nvPr/>
        </p:nvPicPr>
        <p:blipFill>
          <a:blip r:embed="rId3">
            <a:alphaModFix/>
          </a:blip>
          <a:stretch>
            <a:fillRect/>
          </a:stretch>
        </p:blipFill>
        <p:spPr>
          <a:xfrm>
            <a:off x="152400" y="2006250"/>
            <a:ext cx="8839196" cy="2906583"/>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Component</a:t>
            </a:r>
            <a:endParaRPr/>
          </a:p>
        </p:txBody>
      </p:sp>
      <p:pic>
        <p:nvPicPr>
          <p:cNvPr id="1052" name="Google Shape;1052;p177"/>
          <p:cNvPicPr preferRelativeResize="0"/>
          <p:nvPr/>
        </p:nvPicPr>
        <p:blipFill>
          <a:blip r:embed="rId3">
            <a:alphaModFix/>
          </a:blip>
          <a:stretch>
            <a:fillRect/>
          </a:stretch>
        </p:blipFill>
        <p:spPr>
          <a:xfrm>
            <a:off x="152400" y="2006250"/>
            <a:ext cx="8687819" cy="298485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1058" name="Google Shape;1058;p178"/>
          <p:cNvPicPr preferRelativeResize="0"/>
          <p:nvPr/>
        </p:nvPicPr>
        <p:blipFill>
          <a:blip r:embed="rId3">
            <a:alphaModFix/>
          </a:blip>
          <a:stretch>
            <a:fillRect/>
          </a:stretch>
        </p:blipFill>
        <p:spPr>
          <a:xfrm>
            <a:off x="152400" y="2006250"/>
            <a:ext cx="8839197" cy="2817419"/>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Ordered</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Ordered</a:t>
            </a:r>
            <a:endParaRPr/>
          </a:p>
        </p:txBody>
      </p:sp>
      <p:sp>
        <p:nvSpPr>
          <p:cNvPr id="1069" name="Google Shape;1069;p1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Bean Post Processor, kita bisa membuat lebih dari satu</a:t>
            </a:r>
            <a:endParaRPr/>
          </a:p>
          <a:p>
            <a:pPr indent="-311150" lvl="0" marL="457200" rtl="0" algn="l">
              <a:spcBef>
                <a:spcPts val="0"/>
              </a:spcBef>
              <a:spcAft>
                <a:spcPts val="0"/>
              </a:spcAft>
              <a:buSzPts val="1300"/>
              <a:buChar char="●"/>
            </a:pPr>
            <a:r>
              <a:rPr lang="id"/>
              <a:t>Kadang ada kasus saat membuat beberapa Bean Post Processor, kita ingin membuat yang berurutan</a:t>
            </a:r>
            <a:endParaRPr/>
          </a:p>
          <a:p>
            <a:pPr indent="-311150" lvl="0" marL="457200" rtl="0" algn="l">
              <a:spcBef>
                <a:spcPts val="0"/>
              </a:spcBef>
              <a:spcAft>
                <a:spcPts val="0"/>
              </a:spcAft>
              <a:buSzPts val="1300"/>
              <a:buChar char="●"/>
            </a:pPr>
            <a:r>
              <a:rPr lang="id"/>
              <a:t>Sayangnya secara default, Spring tidak menjamin urutan eksekusi nya</a:t>
            </a:r>
            <a:endParaRPr/>
          </a:p>
          <a:p>
            <a:pPr indent="-311150" lvl="0" marL="457200" rtl="0" algn="l">
              <a:spcBef>
                <a:spcPts val="0"/>
              </a:spcBef>
              <a:spcAft>
                <a:spcPts val="0"/>
              </a:spcAft>
              <a:buSzPts val="1300"/>
              <a:buChar char="●"/>
            </a:pPr>
            <a:r>
              <a:rPr lang="id"/>
              <a:t>Agar kita bisa menentukan urutannya, kita bisa menggunakan interface Ordered</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https://docs.spring.io/spring-framework/docs/current/javadoc-api/org/springframework/core/Ordered.html</a:t>
            </a:r>
            <a:r>
              <a:rPr lang="id"/>
              <a:t>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Id Aware</a:t>
            </a:r>
            <a:endParaRPr/>
          </a:p>
        </p:txBody>
      </p:sp>
      <p:pic>
        <p:nvPicPr>
          <p:cNvPr id="1075" name="Google Shape;1075;p181"/>
          <p:cNvPicPr preferRelativeResize="0"/>
          <p:nvPr/>
        </p:nvPicPr>
        <p:blipFill>
          <a:blip r:embed="rId3">
            <a:alphaModFix/>
          </a:blip>
          <a:stretch>
            <a:fillRect/>
          </a:stretch>
        </p:blipFill>
        <p:spPr>
          <a:xfrm>
            <a:off x="152400" y="2006250"/>
            <a:ext cx="8839201" cy="2340694"/>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Id Generator</a:t>
            </a:r>
            <a:endParaRPr/>
          </a:p>
        </p:txBody>
      </p:sp>
      <p:pic>
        <p:nvPicPr>
          <p:cNvPr id="1081" name="Google Shape;1081;p182"/>
          <p:cNvPicPr preferRelativeResize="0"/>
          <p:nvPr/>
        </p:nvPicPr>
        <p:blipFill>
          <a:blip r:embed="rId3">
            <a:alphaModFix/>
          </a:blip>
          <a:stretch>
            <a:fillRect/>
          </a:stretch>
        </p:blipFill>
        <p:spPr>
          <a:xfrm>
            <a:off x="152400" y="2006250"/>
            <a:ext cx="8839200" cy="2611582"/>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Prefix Id Generator</a:t>
            </a:r>
            <a:endParaRPr/>
          </a:p>
        </p:txBody>
      </p:sp>
      <p:pic>
        <p:nvPicPr>
          <p:cNvPr id="1087" name="Google Shape;1087;p183"/>
          <p:cNvPicPr preferRelativeResize="0"/>
          <p:nvPr/>
        </p:nvPicPr>
        <p:blipFill>
          <a:blip r:embed="rId3">
            <a:alphaModFix/>
          </a:blip>
          <a:stretch>
            <a:fillRect/>
          </a:stretch>
        </p:blipFill>
        <p:spPr>
          <a:xfrm>
            <a:off x="152400" y="2006250"/>
            <a:ext cx="7895080"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Inversion of Control</a:t>
            </a:r>
            <a:endParaRPr/>
          </a:p>
        </p:txBody>
      </p:sp>
      <p:pic>
        <p:nvPicPr>
          <p:cNvPr id="252" name="Google Shape;252;p40"/>
          <p:cNvPicPr preferRelativeResize="0"/>
          <p:nvPr/>
        </p:nvPicPr>
        <p:blipFill>
          <a:blip r:embed="rId3">
            <a:alphaModFix/>
          </a:blip>
          <a:stretch>
            <a:fillRect/>
          </a:stretch>
        </p:blipFill>
        <p:spPr>
          <a:xfrm>
            <a:off x="1753700" y="2006250"/>
            <a:ext cx="5636598" cy="298485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1093" name="Google Shape;1093;p184"/>
          <p:cNvPicPr preferRelativeResize="0"/>
          <p:nvPr/>
        </p:nvPicPr>
        <p:blipFill>
          <a:blip r:embed="rId3">
            <a:alphaModFix/>
          </a:blip>
          <a:stretch>
            <a:fillRect/>
          </a:stretch>
        </p:blipFill>
        <p:spPr>
          <a:xfrm>
            <a:off x="152400" y="2006250"/>
            <a:ext cx="8117888" cy="29848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Aware</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Aware</a:t>
            </a:r>
            <a:endParaRPr/>
          </a:p>
        </p:txBody>
      </p:sp>
      <p:sp>
        <p:nvSpPr>
          <p:cNvPr id="1104" name="Google Shape;1104;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Spring memiliki sebuah interface berama Aware</a:t>
            </a:r>
            <a:endParaRPr/>
          </a:p>
          <a:p>
            <a:pPr indent="-311150" lvl="0" marL="457200" rtl="0" algn="l">
              <a:spcBef>
                <a:spcPts val="0"/>
              </a:spcBef>
              <a:spcAft>
                <a:spcPts val="0"/>
              </a:spcAft>
              <a:buSzPts val="1300"/>
              <a:buChar char="●"/>
            </a:pPr>
            <a:r>
              <a:rPr lang="id"/>
              <a:t>Aware adalah super interface yang digunakan untuk semua Aware interface</a:t>
            </a:r>
            <a:endParaRPr/>
          </a:p>
          <a:p>
            <a:pPr indent="-311150" lvl="0" marL="457200" rtl="0" algn="l">
              <a:spcBef>
                <a:spcPts val="0"/>
              </a:spcBef>
              <a:spcAft>
                <a:spcPts val="0"/>
              </a:spcAft>
              <a:buSzPts val="1300"/>
              <a:buChar char="●"/>
            </a:pPr>
            <a:r>
              <a:rPr lang="id"/>
              <a:t>Aware ini diperuntukkan untuk penanda agar Spring melakukan injection object yang kita butuhkan</a:t>
            </a:r>
            <a:endParaRPr/>
          </a:p>
          <a:p>
            <a:pPr indent="-311150" lvl="0" marL="457200" rtl="0" algn="l">
              <a:spcBef>
                <a:spcPts val="0"/>
              </a:spcBef>
              <a:spcAft>
                <a:spcPts val="0"/>
              </a:spcAft>
              <a:buSzPts val="1300"/>
              <a:buChar char="●"/>
            </a:pPr>
            <a:r>
              <a:rPr lang="id"/>
              <a:t>Mirip seperti yang sudah kita lakukan ketika membuat IdAware menggunakan IdGenerator Bean Post Processor</a:t>
            </a:r>
            <a:endParaRPr/>
          </a:p>
          <a:p>
            <a:pPr indent="-311150" lvl="0" marL="457200" rtl="0" algn="l">
              <a:spcBef>
                <a:spcPts val="0"/>
              </a:spcBef>
              <a:spcAft>
                <a:spcPts val="0"/>
              </a:spcAft>
              <a:buSzPts val="1300"/>
              <a:buChar char="●"/>
            </a:pPr>
            <a:r>
              <a:rPr lang="id"/>
              <a:t>Namun untuk ini, kita tidak perlu lagi membuat Bean Post Processor secara manual</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https://docs.spring.io/spring-framework/docs/current/javadoc-api/org/springframework/beans/factory/Aware.html</a:t>
            </a:r>
            <a:r>
              <a:rPr lang="id"/>
              <a:t>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Aware</a:t>
            </a:r>
            <a:endParaRPr/>
          </a:p>
        </p:txBody>
      </p:sp>
      <p:graphicFrame>
        <p:nvGraphicFramePr>
          <p:cNvPr id="1110" name="Google Shape;1110;p187"/>
          <p:cNvGraphicFramePr/>
          <p:nvPr/>
        </p:nvGraphicFramePr>
        <p:xfrm>
          <a:off x="952500" y="2000250"/>
          <a:ext cx="3000000" cy="3000000"/>
        </p:xfrm>
        <a:graphic>
          <a:graphicData uri="http://schemas.openxmlformats.org/drawingml/2006/table">
            <a:tbl>
              <a:tblPr>
                <a:noFill/>
                <a:tableStyleId>{34A8D602-F5EF-424F-B5F0-6B9AC47747CB}</a:tableStyleId>
              </a:tblPr>
              <a:tblGrid>
                <a:gridCol w="3619500"/>
                <a:gridCol w="3619500"/>
              </a:tblGrid>
              <a:tr h="381000">
                <a:tc>
                  <a:txBody>
                    <a:bodyPr/>
                    <a:lstStyle/>
                    <a:p>
                      <a:pPr indent="0" lvl="0" marL="0" rtl="0" algn="l">
                        <a:spcBef>
                          <a:spcPts val="0"/>
                        </a:spcBef>
                        <a:spcAft>
                          <a:spcPts val="0"/>
                        </a:spcAft>
                        <a:buNone/>
                      </a:pPr>
                      <a:r>
                        <a:rPr lang="id"/>
                        <a:t>Aware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ApplicationContextAware</a:t>
                      </a:r>
                      <a:endParaRPr/>
                    </a:p>
                  </a:txBody>
                  <a:tcPr marT="91425" marB="91425" marR="91425" marL="91425"/>
                </a:tc>
                <a:tc>
                  <a:txBody>
                    <a:bodyPr/>
                    <a:lstStyle/>
                    <a:p>
                      <a:pPr indent="0" lvl="0" marL="0" rtl="0" algn="l">
                        <a:spcBef>
                          <a:spcPts val="0"/>
                        </a:spcBef>
                        <a:spcAft>
                          <a:spcPts val="0"/>
                        </a:spcAft>
                        <a:buNone/>
                      </a:pPr>
                      <a:r>
                        <a:rPr lang="id"/>
                        <a:t>Untuk mendapat application context</a:t>
                      </a:r>
                      <a:endParaRPr/>
                    </a:p>
                  </a:txBody>
                  <a:tcPr marT="91425" marB="91425" marR="91425" marL="91425"/>
                </a:tc>
              </a:tr>
              <a:tr h="381000">
                <a:tc>
                  <a:txBody>
                    <a:bodyPr/>
                    <a:lstStyle/>
                    <a:p>
                      <a:pPr indent="0" lvl="0" marL="0" rtl="0" algn="l">
                        <a:spcBef>
                          <a:spcPts val="0"/>
                        </a:spcBef>
                        <a:spcAft>
                          <a:spcPts val="0"/>
                        </a:spcAft>
                        <a:buNone/>
                      </a:pPr>
                      <a:r>
                        <a:rPr lang="id"/>
                        <a:t>BeanFactoryAware</a:t>
                      </a:r>
                      <a:endParaRPr/>
                    </a:p>
                  </a:txBody>
                  <a:tcPr marT="91425" marB="91425" marR="91425" marL="91425"/>
                </a:tc>
                <a:tc>
                  <a:txBody>
                    <a:bodyPr/>
                    <a:lstStyle/>
                    <a:p>
                      <a:pPr indent="0" lvl="0" marL="0" rtl="0" algn="l">
                        <a:spcBef>
                          <a:spcPts val="0"/>
                        </a:spcBef>
                        <a:spcAft>
                          <a:spcPts val="0"/>
                        </a:spcAft>
                        <a:buNone/>
                      </a:pPr>
                      <a:r>
                        <a:rPr lang="id"/>
                        <a:t>Untuk mendapat bean factory</a:t>
                      </a:r>
                      <a:endParaRPr/>
                    </a:p>
                  </a:txBody>
                  <a:tcPr marT="91425" marB="91425" marR="91425" marL="91425"/>
                </a:tc>
              </a:tr>
              <a:tr h="381000">
                <a:tc>
                  <a:txBody>
                    <a:bodyPr/>
                    <a:lstStyle/>
                    <a:p>
                      <a:pPr indent="0" lvl="0" marL="0" rtl="0" algn="l">
                        <a:spcBef>
                          <a:spcPts val="0"/>
                        </a:spcBef>
                        <a:spcAft>
                          <a:spcPts val="0"/>
                        </a:spcAft>
                        <a:buNone/>
                      </a:pPr>
                      <a:r>
                        <a:rPr lang="id"/>
                        <a:t>BeanNameAware</a:t>
                      </a:r>
                      <a:endParaRPr/>
                    </a:p>
                  </a:txBody>
                  <a:tcPr marT="91425" marB="91425" marR="91425" marL="91425"/>
                </a:tc>
                <a:tc>
                  <a:txBody>
                    <a:bodyPr/>
                    <a:lstStyle/>
                    <a:p>
                      <a:pPr indent="0" lvl="0" marL="0" rtl="0" algn="l">
                        <a:spcBef>
                          <a:spcPts val="0"/>
                        </a:spcBef>
                        <a:spcAft>
                          <a:spcPts val="0"/>
                        </a:spcAft>
                        <a:buNone/>
                      </a:pPr>
                      <a:r>
                        <a:rPr lang="id"/>
                        <a:t>Untuk mendapat nama bean</a:t>
                      </a:r>
                      <a:endParaRPr/>
                    </a:p>
                  </a:txBody>
                  <a:tcPr marT="91425" marB="91425" marR="91425" marL="91425"/>
                </a:tc>
              </a:tr>
              <a:tr h="381000">
                <a:tc>
                  <a:txBody>
                    <a:bodyPr/>
                    <a:lstStyle/>
                    <a:p>
                      <a:pPr indent="0" lvl="0" marL="0" rtl="0" algn="l">
                        <a:spcBef>
                          <a:spcPts val="0"/>
                        </a:spcBef>
                        <a:spcAft>
                          <a:spcPts val="0"/>
                        </a:spcAft>
                        <a:buNone/>
                      </a:pPr>
                      <a:r>
                        <a:rPr lang="id"/>
                        <a:t>ApplicationEventPublisherAware</a:t>
                      </a:r>
                      <a:endParaRPr/>
                    </a:p>
                  </a:txBody>
                  <a:tcPr marT="91425" marB="91425" marR="91425" marL="91425"/>
                </a:tc>
                <a:tc>
                  <a:txBody>
                    <a:bodyPr/>
                    <a:lstStyle/>
                    <a:p>
                      <a:pPr indent="0" lvl="0" marL="0" rtl="0" algn="l">
                        <a:spcBef>
                          <a:spcPts val="0"/>
                        </a:spcBef>
                        <a:spcAft>
                          <a:spcPts val="0"/>
                        </a:spcAft>
                        <a:buNone/>
                      </a:pPr>
                      <a:r>
                        <a:rPr lang="id"/>
                        <a:t>Untuk mendapat event publisher</a:t>
                      </a:r>
                      <a:endParaRPr/>
                    </a:p>
                  </a:txBody>
                  <a:tcPr marT="91425" marB="91425" marR="91425" marL="91425"/>
                </a:tc>
              </a:tr>
              <a:tr h="381000">
                <a:tc>
                  <a:txBody>
                    <a:bodyPr/>
                    <a:lstStyle/>
                    <a:p>
                      <a:pPr indent="0" lvl="0" marL="0" rtl="0" algn="l">
                        <a:spcBef>
                          <a:spcPts val="0"/>
                        </a:spcBef>
                        <a:spcAft>
                          <a:spcPts val="0"/>
                        </a:spcAft>
                        <a:buNone/>
                      </a:pPr>
                      <a:r>
                        <a:rPr lang="id"/>
                        <a:t>EnvironmentAware</a:t>
                      </a:r>
                      <a:endParaRPr/>
                    </a:p>
                  </a:txBody>
                  <a:tcPr marT="91425" marB="91425" marR="91425" marL="91425"/>
                </a:tc>
                <a:tc>
                  <a:txBody>
                    <a:bodyPr/>
                    <a:lstStyle/>
                    <a:p>
                      <a:pPr indent="0" lvl="0" marL="0" rtl="0" algn="l">
                        <a:spcBef>
                          <a:spcPts val="0"/>
                        </a:spcBef>
                        <a:spcAft>
                          <a:spcPts val="0"/>
                        </a:spcAft>
                        <a:buNone/>
                      </a:pPr>
                      <a:r>
                        <a:rPr lang="id"/>
                        <a:t>Untuk mendapat environment</a:t>
                      </a:r>
                      <a:endParaRPr/>
                    </a:p>
                  </a:txBody>
                  <a:tcPr marT="91425" marB="91425" marR="91425" marL="91425"/>
                </a:tc>
              </a:tr>
              <a:tr h="381000">
                <a:tc>
                  <a:txBody>
                    <a:bodyPr/>
                    <a:lstStyle/>
                    <a:p>
                      <a:pPr indent="0" lvl="0" marL="0" rtl="0" algn="l">
                        <a:spcBef>
                          <a:spcPts val="0"/>
                        </a:spcBef>
                        <a:spcAft>
                          <a:spcPts val="0"/>
                        </a:spcAft>
                        <a:buNone/>
                      </a:pPr>
                      <a:r>
                        <a:rPr lang="id"/>
                        <a:t>dan lain-lain</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Code : Aware</a:t>
            </a:r>
            <a:endParaRPr/>
          </a:p>
        </p:txBody>
      </p:sp>
      <p:pic>
        <p:nvPicPr>
          <p:cNvPr id="1116" name="Google Shape;1116;p188"/>
          <p:cNvPicPr preferRelativeResize="0"/>
          <p:nvPr/>
        </p:nvPicPr>
        <p:blipFill>
          <a:blip r:embed="rId3">
            <a:alphaModFix/>
          </a:blip>
          <a:stretch>
            <a:fillRect/>
          </a:stretch>
        </p:blipFill>
        <p:spPr>
          <a:xfrm>
            <a:off x="152400" y="2006250"/>
            <a:ext cx="8839202" cy="2795414"/>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1122" name="Google Shape;1122;p189"/>
          <p:cNvPicPr preferRelativeResize="0"/>
          <p:nvPr/>
        </p:nvPicPr>
        <p:blipFill>
          <a:blip r:embed="rId3">
            <a:alphaModFix/>
          </a:blip>
          <a:stretch>
            <a:fillRect/>
          </a:stretch>
        </p:blipFill>
        <p:spPr>
          <a:xfrm>
            <a:off x="152400" y="2006250"/>
            <a:ext cx="8547023" cy="298485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Bean Factory Post Processor</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Bean Factory Post Processor</a:t>
            </a:r>
            <a:endParaRPr/>
          </a:p>
        </p:txBody>
      </p:sp>
      <p:sp>
        <p:nvSpPr>
          <p:cNvPr id="1133" name="Google Shape;1133;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mungkin kita tidak akan pernah sama sekali membuat Application Context secara manual</a:t>
            </a:r>
            <a:endParaRPr/>
          </a:p>
          <a:p>
            <a:pPr indent="-311150" lvl="0" marL="457200" rtl="0" algn="l">
              <a:spcBef>
                <a:spcPts val="0"/>
              </a:spcBef>
              <a:spcAft>
                <a:spcPts val="0"/>
              </a:spcAft>
              <a:buSzPts val="1300"/>
              <a:buChar char="●"/>
            </a:pPr>
            <a:r>
              <a:rPr lang="id"/>
              <a:t>Namun kadang ada keadaan kita ingin memodifikasi secara internal Application Context</a:t>
            </a:r>
            <a:endParaRPr/>
          </a:p>
          <a:p>
            <a:pPr indent="-311150" lvl="0" marL="457200" rtl="0" algn="l">
              <a:spcBef>
                <a:spcPts val="0"/>
              </a:spcBef>
              <a:spcAft>
                <a:spcPts val="0"/>
              </a:spcAft>
              <a:buSzPts val="1300"/>
              <a:buChar char="●"/>
            </a:pPr>
            <a:r>
              <a:rPr lang="id"/>
              <a:t>Spring merekomendasikan kita untuk membuat Bean Factory Post Processor</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https://docs.spring.io/spring-framework/docs/current/javadoc-api/org/springframework/beans/factory/config/BeanFactoryPostProcessor.html</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https://docs.spring.io/spring-framework/docs/current/javadoc-api/org/springframework/beans/factory/support/BeanDefinitionRegistryPostProcessor.html</a:t>
            </a:r>
            <a:r>
              <a:rPr lang="id"/>
              <a:t>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Bean Factory Post Processor</a:t>
            </a:r>
            <a:endParaRPr/>
          </a:p>
        </p:txBody>
      </p:sp>
      <p:pic>
        <p:nvPicPr>
          <p:cNvPr id="1139" name="Google Shape;1139;p192"/>
          <p:cNvPicPr preferRelativeResize="0"/>
          <p:nvPr/>
        </p:nvPicPr>
        <p:blipFill>
          <a:blip r:embed="rId3">
            <a:alphaModFix/>
          </a:blip>
          <a:stretch>
            <a:fillRect/>
          </a:stretch>
        </p:blipFill>
        <p:spPr>
          <a:xfrm>
            <a:off x="152400" y="2006250"/>
            <a:ext cx="8839200" cy="2953974"/>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1145" name="Google Shape;1145;p193"/>
          <p:cNvPicPr preferRelativeResize="0"/>
          <p:nvPr/>
        </p:nvPicPr>
        <p:blipFill>
          <a:blip r:embed="rId3">
            <a:alphaModFix/>
          </a:blip>
          <a:stretch>
            <a:fillRect/>
          </a:stretch>
        </p:blipFill>
        <p:spPr>
          <a:xfrm>
            <a:off x="152400" y="2006250"/>
            <a:ext cx="8839200" cy="26323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Application Context</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Event Listener</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Event Listener</a:t>
            </a:r>
            <a:endParaRPr/>
          </a:p>
        </p:txBody>
      </p:sp>
      <p:sp>
        <p:nvSpPr>
          <p:cNvPr id="1156" name="Google Shape;1156;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Spring memiliki fitur Event Listener yang bisa kita gunakan untuk komunikasi antar class menggunakan Event</a:t>
            </a:r>
            <a:endParaRPr/>
          </a:p>
          <a:p>
            <a:pPr indent="-311150" lvl="0" marL="457200" rtl="0" algn="l">
              <a:spcBef>
                <a:spcPts val="0"/>
              </a:spcBef>
              <a:spcAft>
                <a:spcPts val="0"/>
              </a:spcAft>
              <a:buSzPts val="1300"/>
              <a:buChar char="●"/>
            </a:pPr>
            <a:r>
              <a:rPr lang="id"/>
              <a:t>Event di Spring merupakan object turunan dari ApplicationEvent, sedangkan Listener di Spring merupakan turunan dari ApplicationListener</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https://docs.spring.io/spring-framework/docs/current/javadoc-api/org/springframework/context/ApplicationEvent.html</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https://docs.spring.io/spring-framework/docs/current/javadoc-api/org/springframework/context/ApplicationListener.html</a:t>
            </a:r>
            <a:r>
              <a:rPr lang="id"/>
              <a:t> </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Application Event Publisher</a:t>
            </a:r>
            <a:endParaRPr/>
          </a:p>
        </p:txBody>
      </p:sp>
      <p:sp>
        <p:nvSpPr>
          <p:cNvPr id="1162" name="Google Shape;1162;p1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Ketika kita ingin mengirimkan event ke listener, kita bisa menggunakan object ApplicationEventPublisher, dimana ApplicationEventPublisher juga merupakan super interface dari ApplicationContext</a:t>
            </a:r>
            <a:endParaRPr/>
          </a:p>
          <a:p>
            <a:pPr indent="-311150" lvl="0" marL="457200" rtl="0" algn="l">
              <a:spcBef>
                <a:spcPts val="0"/>
              </a:spcBef>
              <a:spcAft>
                <a:spcPts val="0"/>
              </a:spcAft>
              <a:buSzPts val="1300"/>
              <a:buChar char="●"/>
            </a:pPr>
            <a:r>
              <a:rPr lang="id"/>
              <a:t>Atau kita bisa menggunakan ApplicationEventPublisherAware untuk mendapatkan object ApplicationEventPublisher</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https://docs.spring.io/spring-framework/docs/current/javadoc-api/org/springframework/context/ApplicationEventPublisher.html</a:t>
            </a:r>
            <a:r>
              <a:rPr lang="id"/>
              <a:t>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Event</a:t>
            </a:r>
            <a:endParaRPr/>
          </a:p>
        </p:txBody>
      </p:sp>
      <p:pic>
        <p:nvPicPr>
          <p:cNvPr id="1168" name="Google Shape;1168;p197"/>
          <p:cNvPicPr preferRelativeResize="0"/>
          <p:nvPr/>
        </p:nvPicPr>
        <p:blipFill>
          <a:blip r:embed="rId3">
            <a:alphaModFix/>
          </a:blip>
          <a:stretch>
            <a:fillRect/>
          </a:stretch>
        </p:blipFill>
        <p:spPr>
          <a:xfrm>
            <a:off x="152400" y="2006250"/>
            <a:ext cx="8081254" cy="298485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Listener</a:t>
            </a:r>
            <a:endParaRPr/>
          </a:p>
        </p:txBody>
      </p:sp>
      <p:pic>
        <p:nvPicPr>
          <p:cNvPr id="1174" name="Google Shape;1174;p198"/>
          <p:cNvPicPr preferRelativeResize="0"/>
          <p:nvPr/>
        </p:nvPicPr>
        <p:blipFill>
          <a:blip r:embed="rId3">
            <a:alphaModFix/>
          </a:blip>
          <a:stretch>
            <a:fillRect/>
          </a:stretch>
        </p:blipFill>
        <p:spPr>
          <a:xfrm>
            <a:off x="152400" y="2006250"/>
            <a:ext cx="8839200" cy="2665607"/>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Mengirim Event</a:t>
            </a:r>
            <a:endParaRPr/>
          </a:p>
        </p:txBody>
      </p:sp>
      <p:pic>
        <p:nvPicPr>
          <p:cNvPr id="1180" name="Google Shape;1180;p199"/>
          <p:cNvPicPr preferRelativeResize="0"/>
          <p:nvPr/>
        </p:nvPicPr>
        <p:blipFill>
          <a:blip r:embed="rId3">
            <a:alphaModFix/>
          </a:blip>
          <a:stretch>
            <a:fillRect/>
          </a:stretch>
        </p:blipFill>
        <p:spPr>
          <a:xfrm>
            <a:off x="152400" y="2006250"/>
            <a:ext cx="7428204" cy="2984849"/>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1186" name="Google Shape;1186;p200"/>
          <p:cNvPicPr preferRelativeResize="0"/>
          <p:nvPr/>
        </p:nvPicPr>
        <p:blipFill>
          <a:blip r:embed="rId3">
            <a:alphaModFix/>
          </a:blip>
          <a:stretch>
            <a:fillRect/>
          </a:stretch>
        </p:blipFill>
        <p:spPr>
          <a:xfrm>
            <a:off x="152400" y="2006250"/>
            <a:ext cx="8020359" cy="2984849"/>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Event Listener Annotation</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Event Listener Annotation</a:t>
            </a:r>
            <a:endParaRPr/>
          </a:p>
        </p:txBody>
      </p:sp>
      <p:sp>
        <p:nvSpPr>
          <p:cNvPr id="1197" name="Google Shape;1197;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interface ApplicationListener, kita juga bisa menggunakan Annotation untuk membuat Listener</a:t>
            </a:r>
            <a:endParaRPr/>
          </a:p>
          <a:p>
            <a:pPr indent="-311150" lvl="0" marL="457200" rtl="0" algn="l">
              <a:spcBef>
                <a:spcPts val="0"/>
              </a:spcBef>
              <a:spcAft>
                <a:spcPts val="0"/>
              </a:spcAft>
              <a:buSzPts val="1300"/>
              <a:buChar char="●"/>
            </a:pPr>
            <a:r>
              <a:rPr lang="id"/>
              <a:t>Ini lebih flexible dibanding menggunakan interface ApplicationListener</a:t>
            </a:r>
            <a:endParaRPr/>
          </a:p>
          <a:p>
            <a:pPr indent="-311150" lvl="0" marL="457200" rtl="0" algn="l">
              <a:spcBef>
                <a:spcPts val="0"/>
              </a:spcBef>
              <a:spcAft>
                <a:spcPts val="0"/>
              </a:spcAft>
              <a:buSzPts val="1300"/>
              <a:buChar char="●"/>
            </a:pPr>
            <a:r>
              <a:rPr lang="id"/>
              <a:t>Kita bisa menggunakan annotation @EventListener</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https://docs.spring.io/spring-framework/docs/current/javadoc-api/org/springframework/context/event/EventListener.html</a:t>
            </a:r>
            <a:r>
              <a:rPr lang="id"/>
              <a:t>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Event </a:t>
            </a:r>
            <a:r>
              <a:rPr lang="id"/>
              <a:t>Listener Annotation</a:t>
            </a:r>
            <a:endParaRPr/>
          </a:p>
        </p:txBody>
      </p:sp>
      <p:pic>
        <p:nvPicPr>
          <p:cNvPr id="1203" name="Google Shape;1203;p203"/>
          <p:cNvPicPr preferRelativeResize="0"/>
          <p:nvPr/>
        </p:nvPicPr>
        <p:blipFill>
          <a:blip r:embed="rId3">
            <a:alphaModFix/>
          </a:blip>
          <a:stretch>
            <a:fillRect/>
          </a:stretch>
        </p:blipFill>
        <p:spPr>
          <a:xfrm>
            <a:off x="152400" y="2006250"/>
            <a:ext cx="8298998" cy="2984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Application Context</a:t>
            </a:r>
            <a:endParaRPr/>
          </a:p>
        </p:txBody>
      </p:sp>
      <p:sp>
        <p:nvSpPr>
          <p:cNvPr id="263" name="Google Shape;263;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ApplicationContext adalah sebuah interface representasi container IoC di Spring</a:t>
            </a:r>
            <a:endParaRPr/>
          </a:p>
          <a:p>
            <a:pPr indent="-311150" lvl="0" marL="457200" rtl="0" algn="l">
              <a:spcBef>
                <a:spcPts val="0"/>
              </a:spcBef>
              <a:spcAft>
                <a:spcPts val="0"/>
              </a:spcAft>
              <a:buSzPts val="1300"/>
              <a:buChar char="●"/>
            </a:pPr>
            <a:r>
              <a:rPr lang="id"/>
              <a:t>ApplicationContext adalah inti dari Spring Framework</a:t>
            </a:r>
            <a:endParaRPr/>
          </a:p>
          <a:p>
            <a:pPr indent="-311150" lvl="0" marL="457200" rtl="0" algn="l">
              <a:spcBef>
                <a:spcPts val="0"/>
              </a:spcBef>
              <a:spcAft>
                <a:spcPts val="0"/>
              </a:spcAft>
              <a:buSzPts val="1300"/>
              <a:buChar char="●"/>
            </a:pPr>
            <a:r>
              <a:rPr lang="id"/>
              <a:t>ApplicationContext banyak sekali class implementasinya, secara garis besar dibagi menjadi 2 jenis implementasi, XML dan Annotation</a:t>
            </a:r>
            <a:endParaRPr/>
          </a:p>
          <a:p>
            <a:pPr indent="-311150" lvl="0" marL="457200" rtl="0" algn="l">
              <a:spcBef>
                <a:spcPts val="0"/>
              </a:spcBef>
              <a:spcAft>
                <a:spcPts val="0"/>
              </a:spcAft>
              <a:buSzPts val="1300"/>
              <a:buChar char="●"/>
            </a:pPr>
            <a:r>
              <a:rPr lang="id"/>
              <a:t>Pada versi Spring 3, XML masih menjadi pilihan utama, namun sekarang sudah banyak orang beralih dari XML ke Annotation, bahkan Spring Boot pun merekomendasikan menggunakan Annotation untuk membuat aplikasi Spring</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https://docs.spring.io/spring-framework/docs/current/javadoc-api/org/springframework/context/ApplicationContext.html</a:t>
            </a:r>
            <a:r>
              <a:rPr lang="id"/>
              <a:t> </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Event Listener Annotation?</a:t>
            </a:r>
            <a:endParaRPr/>
          </a:p>
        </p:txBody>
      </p:sp>
      <p:sp>
        <p:nvSpPr>
          <p:cNvPr id="1209" name="Google Shape;1209;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Annotation @EventListener bekerja dengan menggunakan Bean Post Processor bernama EventListenerMethodProcessor</a:t>
            </a:r>
            <a:endParaRPr/>
          </a:p>
          <a:p>
            <a:pPr indent="-311150" lvl="0" marL="457200" rtl="0" algn="l">
              <a:spcBef>
                <a:spcPts val="0"/>
              </a:spcBef>
              <a:spcAft>
                <a:spcPts val="0"/>
              </a:spcAft>
              <a:buSzPts val="1300"/>
              <a:buChar char="●"/>
            </a:pPr>
            <a:r>
              <a:rPr lang="id"/>
              <a:t>EventListenerMethodProcessor mendeteksi jika ada bean yang memiliki method dengan annotation @EventListener, maka secara otomatis akan membuat listener baru, lalu meregistrasikannya ke ApplicationContext.addApplicationListener(listener)</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https://docs.spring.io/spring-framework/docs/current/javadoc-api/org/springframework/context/event/EventListenerMethodProcessor.html</a:t>
            </a:r>
            <a:r>
              <a:rPr lang="id"/>
              <a:t>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2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Spring Boot Application</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Spring Boot Application</a:t>
            </a:r>
            <a:endParaRPr/>
          </a:p>
        </p:txBody>
      </p:sp>
      <p:sp>
        <p:nvSpPr>
          <p:cNvPr id="1220" name="Google Shape;1220;p2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selalu membuat Application Context secara manual, dan kita belum menggunakan fitur otomatis Spring Boot</a:t>
            </a:r>
            <a:endParaRPr/>
          </a:p>
          <a:p>
            <a:pPr indent="-311150" lvl="0" marL="457200" rtl="0" algn="l">
              <a:spcBef>
                <a:spcPts val="0"/>
              </a:spcBef>
              <a:spcAft>
                <a:spcPts val="0"/>
              </a:spcAft>
              <a:buSzPts val="1300"/>
              <a:buChar char="●"/>
            </a:pPr>
            <a:r>
              <a:rPr lang="id"/>
              <a:t>Hal ini sengaja saya jelaskan agar kita tidak kaget bagaimana semua itu bisa berjalan secara otomatis di Spring Boot</a:t>
            </a:r>
            <a:endParaRPr/>
          </a:p>
          <a:p>
            <a:pPr indent="-311150" lvl="0" marL="457200" rtl="0" algn="l">
              <a:spcBef>
                <a:spcPts val="0"/>
              </a:spcBef>
              <a:spcAft>
                <a:spcPts val="0"/>
              </a:spcAft>
              <a:buSzPts val="1300"/>
              <a:buChar char="●"/>
            </a:pPr>
            <a:r>
              <a:rPr lang="id"/>
              <a:t>Pada saat membuat aplikasi Spring Boot, kita akan mengganti @Configuration utama menjadi @SpringBootApplication</a:t>
            </a:r>
            <a:endParaRPr/>
          </a:p>
          <a:p>
            <a:pPr indent="-311150" lvl="0" marL="457200" rtl="0" algn="l">
              <a:spcBef>
                <a:spcPts val="0"/>
              </a:spcBef>
              <a:spcAft>
                <a:spcPts val="0"/>
              </a:spcAft>
              <a:buSzPts val="1300"/>
              <a:buChar char="●"/>
            </a:pPr>
            <a:r>
              <a:rPr lang="id"/>
              <a:t>Isi dari @SpringBootApplication itu sendiri sebenarnya gabungan dari @Configuration dan banyak hal lain, seperti contohnya @ComponentScan</a:t>
            </a:r>
            <a:endParaRPr/>
          </a:p>
          <a:p>
            <a:pPr indent="-311150" lvl="0" marL="457200" rtl="0" algn="l">
              <a:spcBef>
                <a:spcPts val="0"/>
              </a:spcBef>
              <a:spcAft>
                <a:spcPts val="0"/>
              </a:spcAft>
              <a:buSzPts val="1300"/>
              <a:buChar char="●"/>
            </a:pPr>
            <a:r>
              <a:rPr lang="id" u="sng">
                <a:solidFill>
                  <a:schemeClr val="hlink"/>
                </a:solidFill>
                <a:hlinkClick r:id="rId3"/>
              </a:rPr>
              <a:t>https://docs.spring.io/spring-boot/docs/current/api/org/springframework/boot/autoconfigure/SpringBootApplication.html</a:t>
            </a:r>
            <a:r>
              <a:rPr lang="id"/>
              <a:t> </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Foo Application</a:t>
            </a:r>
            <a:endParaRPr/>
          </a:p>
        </p:txBody>
      </p:sp>
      <p:pic>
        <p:nvPicPr>
          <p:cNvPr id="1226" name="Google Shape;1226;p207"/>
          <p:cNvPicPr preferRelativeResize="0"/>
          <p:nvPr/>
        </p:nvPicPr>
        <p:blipFill>
          <a:blip r:embed="rId3">
            <a:alphaModFix/>
          </a:blip>
          <a:stretch>
            <a:fillRect/>
          </a:stretch>
        </p:blipFill>
        <p:spPr>
          <a:xfrm>
            <a:off x="152400" y="2006250"/>
            <a:ext cx="8839199" cy="2931133"/>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Spring Application</a:t>
            </a:r>
            <a:endParaRPr/>
          </a:p>
        </p:txBody>
      </p:sp>
      <p:sp>
        <p:nvSpPr>
          <p:cNvPr id="1232" name="Google Shape;1232;p2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@SpringBootApplication, untuk membuat Application Context nya, kita tidak perlu membuat manual, kita bisa gunakan class SpringApplication</a:t>
            </a:r>
            <a:endParaRPr/>
          </a:p>
          <a:p>
            <a:pPr indent="-311150" lvl="0" marL="457200" rtl="0" algn="l">
              <a:spcBef>
                <a:spcPts val="0"/>
              </a:spcBef>
              <a:spcAft>
                <a:spcPts val="0"/>
              </a:spcAft>
              <a:buSzPts val="1300"/>
              <a:buChar char="●"/>
            </a:pPr>
            <a:r>
              <a:rPr lang="id"/>
              <a:t>Secara otomatis SpringApplication akan membuat ApplicationContext dan melakukan hal-hal yang dibutuhkan secara otomatis</a:t>
            </a:r>
            <a:endParaRPr/>
          </a:p>
          <a:p>
            <a:pPr indent="-311150" lvl="0" marL="457200" rtl="0" algn="l">
              <a:spcBef>
                <a:spcPts val="0"/>
              </a:spcBef>
              <a:spcAft>
                <a:spcPts val="0"/>
              </a:spcAft>
              <a:buSzPts val="1300"/>
              <a:buChar char="●"/>
            </a:pPr>
            <a:r>
              <a:rPr lang="id" u="sng">
                <a:solidFill>
                  <a:schemeClr val="hlink"/>
                </a:solidFill>
                <a:hlinkClick r:id="rId3"/>
              </a:rPr>
              <a:t>https://docs.spring.io/spring-boot/docs/current/api/org/springframework/boot/SpringApplication.html</a:t>
            </a:r>
            <a:r>
              <a:rPr lang="id"/>
              <a:t>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Spring Application</a:t>
            </a:r>
            <a:endParaRPr/>
          </a:p>
        </p:txBody>
      </p:sp>
      <p:pic>
        <p:nvPicPr>
          <p:cNvPr id="1238" name="Google Shape;1238;p209"/>
          <p:cNvPicPr preferRelativeResize="0"/>
          <p:nvPr/>
        </p:nvPicPr>
        <p:blipFill>
          <a:blip r:embed="rId3">
            <a:alphaModFix/>
          </a:blip>
          <a:stretch>
            <a:fillRect/>
          </a:stretch>
        </p:blipFill>
        <p:spPr>
          <a:xfrm>
            <a:off x="152400" y="2006250"/>
            <a:ext cx="8556567" cy="2984849"/>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Spring Boot Test</a:t>
            </a:r>
            <a:endParaRPr/>
          </a:p>
        </p:txBody>
      </p:sp>
      <p:sp>
        <p:nvSpPr>
          <p:cNvPr id="1244" name="Google Shape;1244;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unit test di Spring Boot, kita bisa menggunakan annotation @SpringBootTest(classes={Your</a:t>
            </a:r>
            <a:r>
              <a:rPr lang="id"/>
              <a:t>Configuration.class</a:t>
            </a:r>
            <a:r>
              <a:rPr lang="id"/>
              <a:t>})</a:t>
            </a:r>
            <a:endParaRPr/>
          </a:p>
          <a:p>
            <a:pPr indent="-311150" lvl="0" marL="457200" rtl="0" algn="l">
              <a:spcBef>
                <a:spcPts val="0"/>
              </a:spcBef>
              <a:spcAft>
                <a:spcPts val="0"/>
              </a:spcAft>
              <a:buSzPts val="1300"/>
              <a:buChar char="●"/>
            </a:pPr>
            <a:r>
              <a:rPr lang="id"/>
              <a:t>Selanjutnya kita tidak perlu mengambil bean secara manual lagi menggunakan ApplicationContext, kita bisa menggunakan DI secara langsung di unit test nya menggunakan @Autowired</a:t>
            </a:r>
            <a:endParaRPr/>
          </a:p>
          <a:p>
            <a:pPr indent="-311150" lvl="0" marL="457200" rtl="0" algn="l">
              <a:spcBef>
                <a:spcPts val="0"/>
              </a:spcBef>
              <a:spcAft>
                <a:spcPts val="0"/>
              </a:spcAft>
              <a:buSzPts val="1300"/>
              <a:buChar char="●"/>
            </a:pPr>
            <a:r>
              <a:rPr lang="id" u="sng">
                <a:solidFill>
                  <a:schemeClr val="hlink"/>
                </a:solidFill>
                <a:hlinkClick r:id="rId3"/>
              </a:rPr>
              <a:t>https://docs.spring.io/spring-boot/docs/current/api/org/springframework/boot/test/context/SpringBootTest.html</a:t>
            </a:r>
            <a:r>
              <a:rPr lang="id"/>
              <a:t>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Foo Application</a:t>
            </a:r>
            <a:endParaRPr/>
          </a:p>
        </p:txBody>
      </p:sp>
      <p:pic>
        <p:nvPicPr>
          <p:cNvPr id="1250" name="Google Shape;1250;p211"/>
          <p:cNvPicPr preferRelativeResize="0"/>
          <p:nvPr/>
        </p:nvPicPr>
        <p:blipFill>
          <a:blip r:embed="rId3">
            <a:alphaModFix/>
          </a:blip>
          <a:stretch>
            <a:fillRect/>
          </a:stretch>
        </p:blipFill>
        <p:spPr>
          <a:xfrm>
            <a:off x="152400" y="2006250"/>
            <a:ext cx="8035167" cy="2984850"/>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Startup Failure</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Startup Failure</a:t>
            </a:r>
            <a:endParaRPr/>
          </a:p>
        </p:txBody>
      </p:sp>
      <p:sp>
        <p:nvSpPr>
          <p:cNvPr id="1261" name="Google Shape;1261;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yang menarik di Spring Boot adalah, Spring Boot memiliki fitur FailureAnalyzer</a:t>
            </a:r>
            <a:endParaRPr/>
          </a:p>
          <a:p>
            <a:pPr indent="-311150" lvl="0" marL="457200" rtl="0" algn="l">
              <a:spcBef>
                <a:spcPts val="0"/>
              </a:spcBef>
              <a:spcAft>
                <a:spcPts val="0"/>
              </a:spcAft>
              <a:buSzPts val="1300"/>
              <a:buChar char="●"/>
            </a:pPr>
            <a:r>
              <a:rPr lang="id"/>
              <a:t>FailureAnalyzer digunakan untuk melakukan analisa ketika terjadi error startup yang menyebabkan aplikasi tidak mau berjalan</a:t>
            </a:r>
            <a:endParaRPr/>
          </a:p>
          <a:p>
            <a:pPr indent="-311150" lvl="0" marL="457200" rtl="0" algn="l">
              <a:spcBef>
                <a:spcPts val="0"/>
              </a:spcBef>
              <a:spcAft>
                <a:spcPts val="0"/>
              </a:spcAft>
              <a:buSzPts val="1300"/>
              <a:buChar char="●"/>
            </a:pPr>
            <a:r>
              <a:rPr lang="id"/>
              <a:t>Spring sudah menyediakan banyak sekali class implementasi FailureAnalyzer yang bisa mempermudah kita menganalisa kesalaha ketika terjadi startup failure</a:t>
            </a:r>
            <a:endParaRPr/>
          </a:p>
          <a:p>
            <a:pPr indent="-311150" lvl="0" marL="457200" rtl="0" algn="l">
              <a:spcBef>
                <a:spcPts val="0"/>
              </a:spcBef>
              <a:spcAft>
                <a:spcPts val="0"/>
              </a:spcAft>
              <a:buSzPts val="1300"/>
              <a:buChar char="●"/>
            </a:pPr>
            <a:r>
              <a:rPr lang="id" u="sng">
                <a:solidFill>
                  <a:schemeClr val="hlink"/>
                </a:solidFill>
                <a:hlinkClick r:id="rId3"/>
              </a:rPr>
              <a:t>https://docs.spring.io/spring-boot/docs/current/api/org/springframework/boot/diagnostics/FailureAnalyzer.html</a:t>
            </a:r>
            <a:r>
              <a:rPr lang="id"/>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Configuration</a:t>
            </a:r>
            <a:endParaRPr/>
          </a:p>
        </p:txBody>
      </p:sp>
      <p:sp>
        <p:nvSpPr>
          <p:cNvPr id="269" name="Google Shape;269;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ApplicationContext menggunakan Annotation, pertama kita bisa perlu membuat Configuration class</a:t>
            </a:r>
            <a:endParaRPr/>
          </a:p>
          <a:p>
            <a:pPr indent="-311150" lvl="0" marL="457200" rtl="0" algn="l">
              <a:spcBef>
                <a:spcPts val="0"/>
              </a:spcBef>
              <a:spcAft>
                <a:spcPts val="0"/>
              </a:spcAft>
              <a:buSzPts val="1300"/>
              <a:buChar char="●"/>
            </a:pPr>
            <a:r>
              <a:rPr lang="id"/>
              <a:t>Configuration Class adalah sebuah class yang terdapat annotation @Configuration pada class tersebut</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Configuration</a:t>
            </a:r>
            <a:endParaRPr/>
          </a:p>
        </p:txBody>
      </p:sp>
      <p:pic>
        <p:nvPicPr>
          <p:cNvPr id="1267" name="Google Shape;1267;p214"/>
          <p:cNvPicPr preferRelativeResize="0"/>
          <p:nvPr/>
        </p:nvPicPr>
        <p:blipFill>
          <a:blip r:embed="rId3">
            <a:alphaModFix/>
          </a:blip>
          <a:stretch>
            <a:fillRect/>
          </a:stretch>
        </p:blipFill>
        <p:spPr>
          <a:xfrm>
            <a:off x="152400" y="2006250"/>
            <a:ext cx="8839198" cy="2647347"/>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Spring Boot</a:t>
            </a:r>
            <a:endParaRPr/>
          </a:p>
        </p:txBody>
      </p:sp>
      <p:pic>
        <p:nvPicPr>
          <p:cNvPr id="1273" name="Google Shape;1273;p215"/>
          <p:cNvPicPr preferRelativeResize="0"/>
          <p:nvPr/>
        </p:nvPicPr>
        <p:blipFill>
          <a:blip r:embed="rId3">
            <a:alphaModFix/>
          </a:blip>
          <a:stretch>
            <a:fillRect/>
          </a:stretch>
        </p:blipFill>
        <p:spPr>
          <a:xfrm>
            <a:off x="152400" y="2006250"/>
            <a:ext cx="8839204" cy="2300437"/>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Dengan Spring Boot</a:t>
            </a:r>
            <a:endParaRPr/>
          </a:p>
        </p:txBody>
      </p:sp>
      <p:pic>
        <p:nvPicPr>
          <p:cNvPr id="1279" name="Google Shape;1279;p216"/>
          <p:cNvPicPr preferRelativeResize="0"/>
          <p:nvPr/>
        </p:nvPicPr>
        <p:blipFill>
          <a:blip r:embed="rId3">
            <a:alphaModFix/>
          </a:blip>
          <a:stretch>
            <a:fillRect/>
          </a:stretch>
        </p:blipFill>
        <p:spPr>
          <a:xfrm>
            <a:off x="152400" y="2006250"/>
            <a:ext cx="8488165" cy="2984849"/>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2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Banner</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Banner</a:t>
            </a:r>
            <a:endParaRPr/>
          </a:p>
        </p:txBody>
      </p:sp>
      <p:sp>
        <p:nvSpPr>
          <p:cNvPr id="1290" name="Google Shape;1290;p2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Spring Boot memiliki fitur banner, dimana saat aplikasi Spring Boot berjalan, kita bisa menampilkan tulisan banner di console</a:t>
            </a:r>
            <a:endParaRPr/>
          </a:p>
          <a:p>
            <a:pPr indent="-311150" lvl="0" marL="457200" rtl="0" algn="l">
              <a:spcBef>
                <a:spcPts val="0"/>
              </a:spcBef>
              <a:spcAft>
                <a:spcPts val="0"/>
              </a:spcAft>
              <a:buSzPts val="1300"/>
              <a:buChar char="●"/>
            </a:pPr>
            <a:r>
              <a:rPr lang="id"/>
              <a:t>Secara default fitur banner ini akan menyala dan akan mencari tulisan banner di classpath dengan nama banner.txt</a:t>
            </a:r>
            <a:endParaRPr/>
          </a:p>
          <a:p>
            <a:pPr indent="-311150" lvl="0" marL="457200" rtl="0" algn="l">
              <a:spcBef>
                <a:spcPts val="0"/>
              </a:spcBef>
              <a:spcAft>
                <a:spcPts val="0"/>
              </a:spcAft>
              <a:buSzPts val="1300"/>
              <a:buChar char="●"/>
            </a:pPr>
            <a:r>
              <a:rPr lang="id"/>
              <a:t>Jika tidak ada file tersebut, maka secara otomatis akan menampilkan tulisan banner Spring Boot</a:t>
            </a:r>
            <a:endParaRPr/>
          </a:p>
          <a:p>
            <a:pPr indent="-311150" lvl="0" marL="457200" rtl="0" algn="l">
              <a:spcBef>
                <a:spcPts val="0"/>
              </a:spcBef>
              <a:spcAft>
                <a:spcPts val="0"/>
              </a:spcAft>
              <a:buSzPts val="1300"/>
              <a:buChar char="●"/>
            </a:pPr>
            <a:r>
              <a:rPr lang="id"/>
              <a:t>Salah satu contoh tempat untuk membuat banner adalah </a:t>
            </a:r>
            <a:r>
              <a:rPr lang="id" u="sng">
                <a:solidFill>
                  <a:schemeClr val="hlink"/>
                </a:solidFill>
                <a:hlinkClick r:id="rId3"/>
              </a:rPr>
              <a:t>http://www.bagill.com/ascii-sig.php</a:t>
            </a:r>
            <a:r>
              <a:rPr lang="id"/>
              <a:t> </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Banner</a:t>
            </a:r>
            <a:endParaRPr/>
          </a:p>
        </p:txBody>
      </p:sp>
      <p:pic>
        <p:nvPicPr>
          <p:cNvPr id="1296" name="Google Shape;1296;p219"/>
          <p:cNvPicPr preferRelativeResize="0"/>
          <p:nvPr/>
        </p:nvPicPr>
        <p:blipFill>
          <a:blip r:embed="rId3">
            <a:alphaModFix/>
          </a:blip>
          <a:stretch>
            <a:fillRect/>
          </a:stretch>
        </p:blipFill>
        <p:spPr>
          <a:xfrm>
            <a:off x="152400" y="2006250"/>
            <a:ext cx="8839201" cy="2415971"/>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banner.txt</a:t>
            </a:r>
            <a:endParaRPr/>
          </a:p>
        </p:txBody>
      </p:sp>
      <p:pic>
        <p:nvPicPr>
          <p:cNvPr id="1302" name="Google Shape;1302;p220"/>
          <p:cNvPicPr preferRelativeResize="0"/>
          <p:nvPr/>
        </p:nvPicPr>
        <p:blipFill>
          <a:blip r:embed="rId3">
            <a:alphaModFix/>
          </a:blip>
          <a:stretch>
            <a:fillRect/>
          </a:stretch>
        </p:blipFill>
        <p:spPr>
          <a:xfrm>
            <a:off x="152400" y="2006250"/>
            <a:ext cx="7859760" cy="29848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Hasil Banner</a:t>
            </a:r>
            <a:endParaRPr/>
          </a:p>
        </p:txBody>
      </p:sp>
      <p:pic>
        <p:nvPicPr>
          <p:cNvPr id="1308" name="Google Shape;1308;p221"/>
          <p:cNvPicPr preferRelativeResize="0"/>
          <p:nvPr/>
        </p:nvPicPr>
        <p:blipFill>
          <a:blip r:embed="rId3">
            <a:alphaModFix/>
          </a:blip>
          <a:stretch>
            <a:fillRect/>
          </a:stretch>
        </p:blipFill>
        <p:spPr>
          <a:xfrm>
            <a:off x="152400" y="2006250"/>
            <a:ext cx="7197646" cy="2984851"/>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2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Customizing Spring Application</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Customizing Spring Application</a:t>
            </a:r>
            <a:endParaRPr/>
          </a:p>
        </p:txBody>
      </p:sp>
      <p:sp>
        <p:nvSpPr>
          <p:cNvPr id="1319" name="Google Shape;1319;p2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kalanya kita ingin melakukan pengaturan di Spring Application sebelum Application Context nya dibuat</a:t>
            </a:r>
            <a:endParaRPr/>
          </a:p>
          <a:p>
            <a:pPr indent="-311150" lvl="0" marL="457200" rtl="0" algn="l">
              <a:spcBef>
                <a:spcPts val="0"/>
              </a:spcBef>
              <a:spcAft>
                <a:spcPts val="0"/>
              </a:spcAft>
              <a:buSzPts val="1300"/>
              <a:buChar char="●"/>
            </a:pPr>
            <a:r>
              <a:rPr lang="id" u="sng">
                <a:solidFill>
                  <a:schemeClr val="hlink"/>
                </a:solidFill>
                <a:hlinkClick r:id="rId3"/>
              </a:rPr>
              <a:t>https://docs.spring.io/spring-boot/docs/current/api/org/springframework/boot/SpringApplication.html</a:t>
            </a:r>
            <a:r>
              <a:rPr lang="id"/>
              <a:t> </a:t>
            </a:r>
            <a:endParaRPr/>
          </a:p>
          <a:p>
            <a:pPr indent="-311150" lvl="0" marL="457200" rtl="0" algn="l">
              <a:spcBef>
                <a:spcPts val="0"/>
              </a:spcBef>
              <a:spcAft>
                <a:spcPts val="0"/>
              </a:spcAft>
              <a:buSzPts val="1300"/>
              <a:buChar char="●"/>
            </a:pPr>
            <a:r>
              <a:rPr lang="id"/>
              <a:t>Kita bisa menggunakan langsung SpringApplication, atau bisa juga menggunakan SpringApplicationBuilder</a:t>
            </a:r>
            <a:endParaRPr/>
          </a:p>
          <a:p>
            <a:pPr indent="-311150" lvl="0" marL="457200" rtl="0" algn="l">
              <a:spcBef>
                <a:spcPts val="0"/>
              </a:spcBef>
              <a:spcAft>
                <a:spcPts val="0"/>
              </a:spcAft>
              <a:buSzPts val="1300"/>
              <a:buChar char="●"/>
            </a:pPr>
            <a:r>
              <a:rPr lang="id" u="sng">
                <a:solidFill>
                  <a:schemeClr val="hlink"/>
                </a:solidFill>
                <a:hlinkClick r:id="rId4"/>
              </a:rPr>
              <a:t>https://docs.spring.io/spring-boot/docs/current/api/org/springframework/boot/builder/SpringApplicationBuilder.html</a:t>
            </a:r>
            <a:r>
              <a:rPr lang="id"/>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HelloWorldConfiguration</a:t>
            </a:r>
            <a:endParaRPr/>
          </a:p>
        </p:txBody>
      </p:sp>
      <p:pic>
        <p:nvPicPr>
          <p:cNvPr id="275" name="Google Shape;275;p44"/>
          <p:cNvPicPr preferRelativeResize="0"/>
          <p:nvPr/>
        </p:nvPicPr>
        <p:blipFill>
          <a:blip r:embed="rId3">
            <a:alphaModFix/>
          </a:blip>
          <a:stretch>
            <a:fillRect/>
          </a:stretch>
        </p:blipFill>
        <p:spPr>
          <a:xfrm>
            <a:off x="152400" y="2006250"/>
            <a:ext cx="8839200" cy="2675366"/>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Customizing Spring Application</a:t>
            </a:r>
            <a:endParaRPr/>
          </a:p>
        </p:txBody>
      </p:sp>
      <p:pic>
        <p:nvPicPr>
          <p:cNvPr id="1325" name="Google Shape;1325;p224"/>
          <p:cNvPicPr preferRelativeResize="0"/>
          <p:nvPr/>
        </p:nvPicPr>
        <p:blipFill>
          <a:blip r:embed="rId3">
            <a:alphaModFix/>
          </a:blip>
          <a:stretch>
            <a:fillRect/>
          </a:stretch>
        </p:blipFill>
        <p:spPr>
          <a:xfrm>
            <a:off x="152400" y="2006250"/>
            <a:ext cx="8839200" cy="1986062"/>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2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Spring </a:t>
            </a:r>
            <a:r>
              <a:rPr lang="id"/>
              <a:t>Application Event</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Spring Application Event</a:t>
            </a:r>
            <a:endParaRPr/>
          </a:p>
        </p:txBody>
      </p:sp>
      <p:sp>
        <p:nvSpPr>
          <p:cNvPr id="1336" name="Google Shape;1336;p2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belajar tentang Event Listener</a:t>
            </a:r>
            <a:endParaRPr/>
          </a:p>
          <a:p>
            <a:pPr indent="-311150" lvl="0" marL="457200" rtl="0" algn="l">
              <a:spcBef>
                <a:spcPts val="0"/>
              </a:spcBef>
              <a:spcAft>
                <a:spcPts val="0"/>
              </a:spcAft>
              <a:buSzPts val="1300"/>
              <a:buChar char="●"/>
            </a:pPr>
            <a:r>
              <a:rPr lang="id"/>
              <a:t>Di Spring Boot, terdapat banyak sekali Event yang dikirim ketika aplikasi Spring Boot berjalan</a:t>
            </a:r>
            <a:endParaRPr/>
          </a:p>
          <a:p>
            <a:pPr indent="-311150" lvl="0" marL="457200" rtl="0" algn="l">
              <a:spcBef>
                <a:spcPts val="0"/>
              </a:spcBef>
              <a:spcAft>
                <a:spcPts val="0"/>
              </a:spcAft>
              <a:buSzPts val="1300"/>
              <a:buChar char="●"/>
            </a:pPr>
            <a:r>
              <a:rPr lang="id"/>
              <a:t>Jika kita ingin, kita bisa membuat Listener untuk menerima event tersebut</a:t>
            </a:r>
            <a:endParaRPr/>
          </a:p>
          <a:p>
            <a:pPr indent="-311150" lvl="0" marL="457200" rtl="0" algn="l">
              <a:spcBef>
                <a:spcPts val="0"/>
              </a:spcBef>
              <a:spcAft>
                <a:spcPts val="0"/>
              </a:spcAft>
              <a:buSzPts val="1300"/>
              <a:buChar char="●"/>
            </a:pPr>
            <a:r>
              <a:rPr lang="id" u="sng">
                <a:solidFill>
                  <a:schemeClr val="hlink"/>
                </a:solidFill>
                <a:hlinkClick r:id="rId3"/>
              </a:rPr>
              <a:t>https://docs.spring.io/spring-boot/docs/current/api/org/springframework/boot/context/event/SpringApplicationEvent.html</a:t>
            </a:r>
            <a:r>
              <a:rPr lang="id"/>
              <a:t> </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Event</a:t>
            </a:r>
            <a:endParaRPr/>
          </a:p>
        </p:txBody>
      </p:sp>
      <p:graphicFrame>
        <p:nvGraphicFramePr>
          <p:cNvPr id="1342" name="Google Shape;1342;p227"/>
          <p:cNvGraphicFramePr/>
          <p:nvPr/>
        </p:nvGraphicFramePr>
        <p:xfrm>
          <a:off x="952500" y="2000250"/>
          <a:ext cx="3000000" cy="3000000"/>
        </p:xfrm>
        <a:graphic>
          <a:graphicData uri="http://schemas.openxmlformats.org/drawingml/2006/table">
            <a:tbl>
              <a:tblPr>
                <a:noFill/>
                <a:tableStyleId>{34A8D602-F5EF-424F-B5F0-6B9AC47747CB}</a:tableStyleId>
              </a:tblPr>
              <a:tblGrid>
                <a:gridCol w="3619500"/>
                <a:gridCol w="3619500"/>
              </a:tblGrid>
              <a:tr h="381000">
                <a:tc>
                  <a:txBody>
                    <a:bodyPr/>
                    <a:lstStyle/>
                    <a:p>
                      <a:pPr indent="0" lvl="0" marL="0" rtl="0" algn="l">
                        <a:spcBef>
                          <a:spcPts val="0"/>
                        </a:spcBef>
                        <a:spcAft>
                          <a:spcPts val="0"/>
                        </a:spcAft>
                        <a:buNone/>
                      </a:pPr>
                      <a:r>
                        <a:rPr lang="id"/>
                        <a:t>Event</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ApplicationStartingEvent</a:t>
                      </a:r>
                      <a:endParaRPr/>
                    </a:p>
                  </a:txBody>
                  <a:tcPr marT="91425" marB="91425" marR="91425" marL="91425"/>
                </a:tc>
                <a:tc>
                  <a:txBody>
                    <a:bodyPr/>
                    <a:lstStyle/>
                    <a:p>
                      <a:pPr indent="0" lvl="0" marL="0" rtl="0" algn="l">
                        <a:spcBef>
                          <a:spcPts val="0"/>
                        </a:spcBef>
                        <a:spcAft>
                          <a:spcPts val="0"/>
                        </a:spcAft>
                        <a:buNone/>
                      </a:pPr>
                      <a:r>
                        <a:rPr lang="id"/>
                        <a:t>Dikirim ketika start aplikasi</a:t>
                      </a:r>
                      <a:endParaRPr/>
                    </a:p>
                  </a:txBody>
                  <a:tcPr marT="91425" marB="91425" marR="91425" marL="91425"/>
                </a:tc>
              </a:tr>
              <a:tr h="381000">
                <a:tc>
                  <a:txBody>
                    <a:bodyPr/>
                    <a:lstStyle/>
                    <a:p>
                      <a:pPr indent="0" lvl="0" marL="0" rtl="0" algn="l">
                        <a:spcBef>
                          <a:spcPts val="0"/>
                        </a:spcBef>
                        <a:spcAft>
                          <a:spcPts val="0"/>
                        </a:spcAft>
                        <a:buNone/>
                      </a:pPr>
                      <a:r>
                        <a:rPr lang="id"/>
                        <a:t>ApplicationContextInitializedEvent</a:t>
                      </a:r>
                      <a:endParaRPr/>
                    </a:p>
                  </a:txBody>
                  <a:tcPr marT="91425" marB="91425" marR="91425" marL="91425"/>
                </a:tc>
                <a:tc>
                  <a:txBody>
                    <a:bodyPr/>
                    <a:lstStyle/>
                    <a:p>
                      <a:pPr indent="0" lvl="0" marL="0" rtl="0" algn="l">
                        <a:spcBef>
                          <a:spcPts val="0"/>
                        </a:spcBef>
                        <a:spcAft>
                          <a:spcPts val="0"/>
                        </a:spcAft>
                        <a:buNone/>
                      </a:pPr>
                      <a:r>
                        <a:rPr lang="id"/>
                        <a:t>Dikirim ketika ApplicationContext sudah di initialisasi</a:t>
                      </a:r>
                      <a:endParaRPr/>
                    </a:p>
                  </a:txBody>
                  <a:tcPr marT="91425" marB="91425" marR="91425" marL="91425"/>
                </a:tc>
              </a:tr>
              <a:tr h="381000">
                <a:tc>
                  <a:txBody>
                    <a:bodyPr/>
                    <a:lstStyle/>
                    <a:p>
                      <a:pPr indent="0" lvl="0" marL="0" rtl="0" algn="l">
                        <a:spcBef>
                          <a:spcPts val="0"/>
                        </a:spcBef>
                        <a:spcAft>
                          <a:spcPts val="0"/>
                        </a:spcAft>
                        <a:buNone/>
                      </a:pPr>
                      <a:r>
                        <a:rPr lang="id"/>
                        <a:t>ApplicationStartedEvent</a:t>
                      </a:r>
                      <a:endParaRPr/>
                    </a:p>
                  </a:txBody>
                  <a:tcPr marT="91425" marB="91425" marR="91425" marL="91425"/>
                </a:tc>
                <a:tc>
                  <a:txBody>
                    <a:bodyPr/>
                    <a:lstStyle/>
                    <a:p>
                      <a:pPr indent="0" lvl="0" marL="0" rtl="0" algn="l">
                        <a:spcBef>
                          <a:spcPts val="0"/>
                        </a:spcBef>
                        <a:spcAft>
                          <a:spcPts val="0"/>
                        </a:spcAft>
                        <a:buNone/>
                      </a:pPr>
                      <a:r>
                        <a:rPr lang="id"/>
                        <a:t>Dikirim ketika aplikasi sudah berjalan</a:t>
                      </a:r>
                      <a:endParaRPr/>
                    </a:p>
                  </a:txBody>
                  <a:tcPr marT="91425" marB="91425" marR="91425" marL="91425"/>
                </a:tc>
              </a:tr>
              <a:tr h="381000">
                <a:tc>
                  <a:txBody>
                    <a:bodyPr/>
                    <a:lstStyle/>
                    <a:p>
                      <a:pPr indent="0" lvl="0" marL="0" rtl="0" algn="l">
                        <a:spcBef>
                          <a:spcPts val="0"/>
                        </a:spcBef>
                        <a:spcAft>
                          <a:spcPts val="0"/>
                        </a:spcAft>
                        <a:buNone/>
                      </a:pPr>
                      <a:r>
                        <a:rPr lang="id"/>
                        <a:t>ApplicationFailedEvent</a:t>
                      </a:r>
                      <a:endParaRPr/>
                    </a:p>
                  </a:txBody>
                  <a:tcPr marT="91425" marB="91425" marR="91425" marL="91425"/>
                </a:tc>
                <a:tc>
                  <a:txBody>
                    <a:bodyPr/>
                    <a:lstStyle/>
                    <a:p>
                      <a:pPr indent="0" lvl="0" marL="0" rtl="0" algn="l">
                        <a:spcBef>
                          <a:spcPts val="0"/>
                        </a:spcBef>
                        <a:spcAft>
                          <a:spcPts val="0"/>
                        </a:spcAft>
                        <a:buNone/>
                      </a:pPr>
                      <a:r>
                        <a:rPr lang="id"/>
                        <a:t>Dikirim ketika aplikasi gagal berjalan</a:t>
                      </a:r>
                      <a:endParaRPr/>
                    </a:p>
                  </a:txBody>
                  <a:tcPr marT="91425" marB="91425" marR="91425" marL="91425"/>
                </a:tc>
              </a:tr>
              <a:tr h="381000">
                <a:tc>
                  <a:txBody>
                    <a:bodyPr/>
                    <a:lstStyle/>
                    <a:p>
                      <a:pPr indent="0" lvl="0" marL="0" rtl="0" algn="l">
                        <a:spcBef>
                          <a:spcPts val="0"/>
                        </a:spcBef>
                        <a:spcAft>
                          <a:spcPts val="0"/>
                        </a:spcAft>
                        <a:buNone/>
                      </a:pPr>
                      <a:r>
                        <a:rPr lang="id"/>
                        <a:t>dan lain-lain</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Listener</a:t>
            </a:r>
            <a:endParaRPr/>
          </a:p>
        </p:txBody>
      </p:sp>
      <p:sp>
        <p:nvSpPr>
          <p:cNvPr id="1348" name="Google Shape;1348;p2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Beberapa Event di Spring Boot Application Event di trigger bahkan sebelum Spring membuat Application Context</a:t>
            </a:r>
            <a:endParaRPr/>
          </a:p>
          <a:p>
            <a:pPr indent="-311150" lvl="0" marL="457200" rtl="0" algn="l">
              <a:spcBef>
                <a:spcPts val="0"/>
              </a:spcBef>
              <a:spcAft>
                <a:spcPts val="0"/>
              </a:spcAft>
              <a:buSzPts val="1300"/>
              <a:buChar char="●"/>
            </a:pPr>
            <a:r>
              <a:rPr lang="id"/>
              <a:t>Oleh karena itu, jika kita buat menggunakan bean, bisa saja beberapa listener tidak akan dipanggil, karena bean nya belum dibuat</a:t>
            </a:r>
            <a:endParaRPr/>
          </a:p>
          <a:p>
            <a:pPr indent="-311150" lvl="0" marL="457200" rtl="0" algn="l">
              <a:spcBef>
                <a:spcPts val="0"/>
              </a:spcBef>
              <a:spcAft>
                <a:spcPts val="0"/>
              </a:spcAft>
              <a:buSzPts val="1300"/>
              <a:buChar char="●"/>
            </a:pPr>
            <a:r>
              <a:rPr lang="id"/>
              <a:t>Agar lebih aman, kita bisa menambahkan listener ketika membuat SpringApplication </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Contoh Listener</a:t>
            </a:r>
            <a:endParaRPr/>
          </a:p>
        </p:txBody>
      </p:sp>
      <p:pic>
        <p:nvPicPr>
          <p:cNvPr id="1354" name="Google Shape;1354;p229"/>
          <p:cNvPicPr preferRelativeResize="0"/>
          <p:nvPr/>
        </p:nvPicPr>
        <p:blipFill>
          <a:blip r:embed="rId3">
            <a:alphaModFix/>
          </a:blip>
          <a:stretch>
            <a:fillRect/>
          </a:stretch>
        </p:blipFill>
        <p:spPr>
          <a:xfrm>
            <a:off x="152400" y="2006250"/>
            <a:ext cx="8839203" cy="231633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Listener</a:t>
            </a:r>
            <a:endParaRPr/>
          </a:p>
        </p:txBody>
      </p:sp>
      <p:pic>
        <p:nvPicPr>
          <p:cNvPr id="1360" name="Google Shape;1360;p230"/>
          <p:cNvPicPr preferRelativeResize="0"/>
          <p:nvPr/>
        </p:nvPicPr>
        <p:blipFill>
          <a:blip r:embed="rId3">
            <a:alphaModFix/>
          </a:blip>
          <a:stretch>
            <a:fillRect/>
          </a:stretch>
        </p:blipFill>
        <p:spPr>
          <a:xfrm>
            <a:off x="152400" y="2006250"/>
            <a:ext cx="8839197" cy="2310819"/>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Command Line Runner</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Command Line Runner</a:t>
            </a:r>
            <a:endParaRPr/>
          </a:p>
        </p:txBody>
      </p:sp>
      <p:sp>
        <p:nvSpPr>
          <p:cNvPr id="1371" name="Google Shape;1371;p2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aplikasi, kadang kita butuh argument yang diberikan pada main method</a:t>
            </a:r>
            <a:endParaRPr/>
          </a:p>
          <a:p>
            <a:pPr indent="-311150" lvl="0" marL="457200" rtl="0" algn="l">
              <a:spcBef>
                <a:spcPts val="0"/>
              </a:spcBef>
              <a:spcAft>
                <a:spcPts val="0"/>
              </a:spcAft>
              <a:buSzPts val="1300"/>
              <a:buChar char="●"/>
            </a:pPr>
            <a:r>
              <a:rPr lang="id"/>
              <a:t>Spring Application bisa mengirim data argument tersebut secara otomatis ke bean yang kita buat</a:t>
            </a:r>
            <a:endParaRPr/>
          </a:p>
          <a:p>
            <a:pPr indent="-311150" lvl="0" marL="457200" rtl="0" algn="l">
              <a:spcBef>
                <a:spcPts val="0"/>
              </a:spcBef>
              <a:spcAft>
                <a:spcPts val="0"/>
              </a:spcAft>
              <a:buSzPts val="1300"/>
              <a:buChar char="●"/>
            </a:pPr>
            <a:r>
              <a:rPr lang="id"/>
              <a:t>Kita hanya butuh membuat bean dari CommandLineRunner</a:t>
            </a:r>
            <a:endParaRPr/>
          </a:p>
          <a:p>
            <a:pPr indent="-311150" lvl="0" marL="457200" rtl="0" algn="l">
              <a:spcBef>
                <a:spcPts val="0"/>
              </a:spcBef>
              <a:spcAft>
                <a:spcPts val="0"/>
              </a:spcAft>
              <a:buSzPts val="1300"/>
              <a:buChar char="●"/>
            </a:pPr>
            <a:r>
              <a:rPr lang="id"/>
              <a:t>CommandLineRunner secara otomatis akan di jalankan ketika Spring Application berjalan</a:t>
            </a:r>
            <a:endParaRPr/>
          </a:p>
          <a:p>
            <a:pPr indent="-311150" lvl="0" marL="457200" rtl="0" algn="l">
              <a:spcBef>
                <a:spcPts val="0"/>
              </a:spcBef>
              <a:spcAft>
                <a:spcPts val="0"/>
              </a:spcAft>
              <a:buSzPts val="1300"/>
              <a:buChar char="●"/>
            </a:pPr>
            <a:r>
              <a:rPr lang="id" u="sng">
                <a:solidFill>
                  <a:schemeClr val="hlink"/>
                </a:solidFill>
                <a:hlinkClick r:id="rId3"/>
              </a:rPr>
              <a:t>https://docs.spring.io/spring-boot/docs/current/api/org/springframework/boot/CommandLineRunner.html</a:t>
            </a:r>
            <a:r>
              <a:rPr lang="id"/>
              <a:t> </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Contoh Command Line Runner</a:t>
            </a:r>
            <a:endParaRPr/>
          </a:p>
        </p:txBody>
      </p:sp>
      <p:pic>
        <p:nvPicPr>
          <p:cNvPr id="1377" name="Google Shape;1377;p233"/>
          <p:cNvPicPr preferRelativeResize="0"/>
          <p:nvPr/>
        </p:nvPicPr>
        <p:blipFill>
          <a:blip r:embed="rId3">
            <a:alphaModFix/>
          </a:blip>
          <a:stretch>
            <a:fillRect/>
          </a:stretch>
        </p:blipFill>
        <p:spPr>
          <a:xfrm>
            <a:off x="152400" y="2006250"/>
            <a:ext cx="7212573"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Application Context</a:t>
            </a:r>
            <a:endParaRPr/>
          </a:p>
        </p:txBody>
      </p:sp>
      <p:sp>
        <p:nvSpPr>
          <p:cNvPr id="281" name="Google Shape;281;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Selanjutnya, setelah membuat Class Configuration, kita bisa menggunakan class AnnotationConfigApplicationContext untuk membuat Application Context</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https://docs.spring.io/spring-framework/docs/current/javadoc-api/org/springframework/context/annotation/AnnotationConfigApplicationContext.html</a:t>
            </a:r>
            <a:r>
              <a:rPr lang="id"/>
              <a:t> </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2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Application Runner</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Application Runner</a:t>
            </a:r>
            <a:endParaRPr/>
          </a:p>
        </p:txBody>
      </p:sp>
      <p:sp>
        <p:nvSpPr>
          <p:cNvPr id="1388" name="Google Shape;1388;p2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CommandLineRunner, Spring Boot menyediakan fitur ApplicationRunner</a:t>
            </a:r>
            <a:endParaRPr/>
          </a:p>
          <a:p>
            <a:pPr indent="-311150" lvl="0" marL="457200" rtl="0" algn="l">
              <a:spcBef>
                <a:spcPts val="0"/>
              </a:spcBef>
              <a:spcAft>
                <a:spcPts val="0"/>
              </a:spcAft>
              <a:buSzPts val="1300"/>
              <a:buChar char="●"/>
            </a:pPr>
            <a:r>
              <a:rPr lang="id"/>
              <a:t>Penggunaan ApplicationRunner sama seperti CommandLineRunnnner, hanya saja argument nya sudah di wrap dalam object ApplicationArguments</a:t>
            </a:r>
            <a:endParaRPr/>
          </a:p>
          <a:p>
            <a:pPr indent="-311150" lvl="0" marL="457200" rtl="0" algn="l">
              <a:spcBef>
                <a:spcPts val="0"/>
              </a:spcBef>
              <a:spcAft>
                <a:spcPts val="0"/>
              </a:spcAft>
              <a:buSzPts val="1300"/>
              <a:buChar char="●"/>
            </a:pPr>
            <a:r>
              <a:rPr lang="id"/>
              <a:t>Yang menarik dari ApplicationArguments adalah, memiliki fitur parsing untuk command line argument</a:t>
            </a:r>
            <a:endParaRPr/>
          </a:p>
          <a:p>
            <a:pPr indent="-311150" lvl="0" marL="457200" rtl="0" algn="l">
              <a:spcBef>
                <a:spcPts val="0"/>
              </a:spcBef>
              <a:spcAft>
                <a:spcPts val="0"/>
              </a:spcAft>
              <a:buSzPts val="1300"/>
              <a:buChar char="●"/>
            </a:pPr>
            <a:r>
              <a:rPr lang="id" u="sng">
                <a:solidFill>
                  <a:schemeClr val="hlink"/>
                </a:solidFill>
                <a:hlinkClick r:id="rId3"/>
              </a:rPr>
              <a:t>https://docs.spring.io/spring-boot/docs/current/api/org/springframework/boot/ApplicationArguments.html</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https://docs.spring.io/spring-boot/docs/current/api/org/springframework/boot/ApplicationRunner.html</a:t>
            </a:r>
            <a:r>
              <a:rPr lang="id"/>
              <a:t> </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Application Runner</a:t>
            </a:r>
            <a:endParaRPr/>
          </a:p>
        </p:txBody>
      </p:sp>
      <p:pic>
        <p:nvPicPr>
          <p:cNvPr id="1394" name="Google Shape;1394;p236"/>
          <p:cNvPicPr preferRelativeResize="0"/>
          <p:nvPr/>
        </p:nvPicPr>
        <p:blipFill>
          <a:blip r:embed="rId3">
            <a:alphaModFix/>
          </a:blip>
          <a:stretch>
            <a:fillRect/>
          </a:stretch>
        </p:blipFill>
        <p:spPr>
          <a:xfrm>
            <a:off x="152400" y="2006250"/>
            <a:ext cx="7509585" cy="2984849"/>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2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Spring Boot Plugin</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Spring Boot Plugin</a:t>
            </a:r>
            <a:endParaRPr/>
          </a:p>
        </p:txBody>
      </p:sp>
      <p:sp>
        <p:nvSpPr>
          <p:cNvPr id="1405" name="Google Shape;1405;p2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project Spring Boot, secara otomatis terdapat spring-boot-plugin di project maven kita</a:t>
            </a:r>
            <a:endParaRPr/>
          </a:p>
          <a:p>
            <a:pPr indent="-311150" lvl="0" marL="457200" rtl="0" algn="l">
              <a:spcBef>
                <a:spcPts val="0"/>
              </a:spcBef>
              <a:spcAft>
                <a:spcPts val="0"/>
              </a:spcAft>
              <a:buSzPts val="1300"/>
              <a:buChar char="●"/>
            </a:pPr>
            <a:r>
              <a:rPr lang="id"/>
              <a:t>Plugin ini bisa digunakan untuk mempermudah saat kita menjalankan aplikasi Spring kita</a:t>
            </a:r>
            <a:endParaRPr/>
          </a:p>
          <a:p>
            <a:pPr indent="-311150" lvl="0" marL="457200" rtl="0" algn="l">
              <a:spcBef>
                <a:spcPts val="0"/>
              </a:spcBef>
              <a:spcAft>
                <a:spcPts val="0"/>
              </a:spcAft>
              <a:buSzPts val="1300"/>
              <a:buChar char="●"/>
            </a:pPr>
            <a:r>
              <a:rPr lang="id"/>
              <a:t>Kita bisa gunakan perintah :</a:t>
            </a:r>
            <a:br>
              <a:rPr lang="id"/>
            </a:br>
            <a:r>
              <a:rPr lang="id"/>
              <a:t>mvn spring-boot:run</a:t>
            </a:r>
            <a:endParaRPr/>
          </a:p>
          <a:p>
            <a:pPr indent="-311150" lvl="0" marL="457200" rtl="0" algn="l">
              <a:spcBef>
                <a:spcPts val="0"/>
              </a:spcBef>
              <a:spcAft>
                <a:spcPts val="0"/>
              </a:spcAft>
              <a:buSzPts val="1300"/>
              <a:buChar char="●"/>
            </a:pPr>
            <a:r>
              <a:rPr lang="id"/>
              <a:t>Untuk menjalankan aplikasi Spring Boot kita, kita harus memastikan bahwa hanya ada satu main class</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Distribution File</a:t>
            </a:r>
            <a:endParaRPr/>
          </a:p>
        </p:txBody>
      </p:sp>
      <p:sp>
        <p:nvSpPr>
          <p:cNvPr id="1411" name="Google Shape;1411;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Spring Boot plugin juga sudah menyediakan cara membuat distribution file aplikasi kita</a:t>
            </a:r>
            <a:endParaRPr/>
          </a:p>
          <a:p>
            <a:pPr indent="-311150" lvl="0" marL="457200" rtl="0" algn="l">
              <a:spcBef>
                <a:spcPts val="0"/>
              </a:spcBef>
              <a:spcAft>
                <a:spcPts val="0"/>
              </a:spcAft>
              <a:buSzPts val="1300"/>
              <a:buChar char="●"/>
            </a:pPr>
            <a:r>
              <a:rPr lang="id"/>
              <a:t>Plugin ini akan mendeteksi main class di project kita, lalu membundle aplikasi kita beserta dependency yang dibutuhkan dalam satu file jar</a:t>
            </a:r>
            <a:endParaRPr/>
          </a:p>
          <a:p>
            <a:pPr indent="-311150" lvl="0" marL="457200" rtl="0" algn="l">
              <a:spcBef>
                <a:spcPts val="0"/>
              </a:spcBef>
              <a:spcAft>
                <a:spcPts val="0"/>
              </a:spcAft>
              <a:buSzPts val="1300"/>
              <a:buChar char="●"/>
            </a:pPr>
            <a:r>
              <a:rPr lang="id"/>
              <a:t>Pastikan hanya terdapat satu main class, karena jika lebih dari satu, maka spring boot plugin akan melakukan komplen</a:t>
            </a:r>
            <a:endParaRPr/>
          </a:p>
          <a:p>
            <a:pPr indent="-311150" lvl="0" marL="457200" rtl="0" algn="l">
              <a:spcBef>
                <a:spcPts val="0"/>
              </a:spcBef>
              <a:spcAft>
                <a:spcPts val="0"/>
              </a:spcAft>
              <a:buSzPts val="1300"/>
              <a:buChar char="●"/>
            </a:pPr>
            <a:r>
              <a:rPr lang="id"/>
              <a:t>Kita cukup gunakan perintah :</a:t>
            </a:r>
            <a:br>
              <a:rPr lang="id"/>
            </a:br>
            <a:r>
              <a:rPr lang="id"/>
              <a:t>mvn package</a:t>
            </a:r>
            <a:endParaRPr/>
          </a:p>
          <a:p>
            <a:pPr indent="-311150" lvl="0" marL="457200" rtl="0" algn="l">
              <a:spcBef>
                <a:spcPts val="0"/>
              </a:spcBef>
              <a:spcAft>
                <a:spcPts val="0"/>
              </a:spcAft>
              <a:buSzPts val="1300"/>
              <a:buChar char="●"/>
            </a:pPr>
            <a:r>
              <a:rPr lang="id"/>
              <a:t>Secara otomatis akan terbuat single jar application</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2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422" name="Google Shape;1422;p2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Spring Config Properties</a:t>
            </a:r>
            <a:endParaRPr/>
          </a:p>
          <a:p>
            <a:pPr indent="-311150" lvl="0" marL="457200" rtl="0" algn="l">
              <a:spcBef>
                <a:spcPts val="0"/>
              </a:spcBef>
              <a:spcAft>
                <a:spcPts val="0"/>
              </a:spcAft>
              <a:buSzPts val="1300"/>
              <a:buChar char="●"/>
            </a:pPr>
            <a:r>
              <a:rPr lang="id"/>
              <a:t>Spring Logging</a:t>
            </a:r>
            <a:endParaRPr/>
          </a:p>
          <a:p>
            <a:pPr indent="-311150" lvl="0" marL="457200" rtl="0" algn="l">
              <a:spcBef>
                <a:spcPts val="0"/>
              </a:spcBef>
              <a:spcAft>
                <a:spcPts val="0"/>
              </a:spcAft>
              <a:buSzPts val="1300"/>
              <a:buChar char="●"/>
            </a:pPr>
            <a:r>
              <a:rPr lang="id"/>
              <a:t>Spring Validation</a:t>
            </a:r>
            <a:endParaRPr/>
          </a:p>
          <a:p>
            <a:pPr indent="-311150" lvl="0" marL="457200" rtl="0" algn="l">
              <a:spcBef>
                <a:spcPts val="0"/>
              </a:spcBef>
              <a:spcAft>
                <a:spcPts val="0"/>
              </a:spcAft>
              <a:buSzPts val="1300"/>
              <a:buChar char="●"/>
            </a:pPr>
            <a:r>
              <a:rPr lang="id"/>
              <a:t>Spring Aspect Oriented Programming</a:t>
            </a:r>
            <a:endParaRPr/>
          </a:p>
          <a:p>
            <a:pPr indent="-311150" lvl="0" marL="457200" rtl="0" algn="l">
              <a:spcBef>
                <a:spcPts val="0"/>
              </a:spcBef>
              <a:spcAft>
                <a:spcPts val="0"/>
              </a:spcAft>
              <a:buSzPts val="1300"/>
              <a:buChar char="●"/>
            </a:pPr>
            <a:r>
              <a:rPr lang="id"/>
              <a:t>Spring Async</a:t>
            </a:r>
            <a:endParaRPr/>
          </a:p>
          <a:p>
            <a:pPr indent="-311150" lvl="0" marL="457200" rtl="0" algn="l">
              <a:spcBef>
                <a:spcPts val="0"/>
              </a:spcBef>
              <a:spcAft>
                <a:spcPts val="0"/>
              </a:spcAft>
              <a:buSzPts val="1300"/>
              <a:buChar char="●"/>
            </a:pPr>
            <a:r>
              <a:rPr lang="id"/>
              <a:t>Spring Data JPA</a:t>
            </a:r>
            <a:endParaRPr/>
          </a:p>
          <a:p>
            <a:pPr indent="-311150" lvl="0" marL="457200" rtl="0" algn="l">
              <a:spcBef>
                <a:spcPts val="0"/>
              </a:spcBef>
              <a:spcAft>
                <a:spcPts val="0"/>
              </a:spcAft>
              <a:buSzPts val="1300"/>
              <a:buChar char="●"/>
            </a:pPr>
            <a:r>
              <a:rPr lang="id"/>
              <a:t>Spring Web MVC</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Application Context</a:t>
            </a:r>
            <a:endParaRPr/>
          </a:p>
        </p:txBody>
      </p:sp>
      <p:pic>
        <p:nvPicPr>
          <p:cNvPr id="287" name="Google Shape;287;p46"/>
          <p:cNvPicPr preferRelativeResize="0"/>
          <p:nvPr/>
        </p:nvPicPr>
        <p:blipFill>
          <a:blip r:embed="rId3">
            <a:alphaModFix/>
          </a:blip>
          <a:stretch>
            <a:fillRect/>
          </a:stretch>
        </p:blipFill>
        <p:spPr>
          <a:xfrm>
            <a:off x="152400" y="2006250"/>
            <a:ext cx="8839200" cy="157494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Singleton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Singleton</a:t>
            </a:r>
            <a:endParaRPr/>
          </a:p>
        </p:txBody>
      </p:sp>
      <p:sp>
        <p:nvSpPr>
          <p:cNvPr id="298" name="Google Shape;298;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Singleton adalah salah satu Design Patterns untuk pembuatan objek, dimana sebuah object hanya dibuat satu kali saja</a:t>
            </a:r>
            <a:endParaRPr/>
          </a:p>
          <a:p>
            <a:pPr indent="-311150" lvl="0" marL="457200" rtl="0" algn="l">
              <a:spcBef>
                <a:spcPts val="0"/>
              </a:spcBef>
              <a:spcAft>
                <a:spcPts val="0"/>
              </a:spcAft>
              <a:buSzPts val="1300"/>
              <a:buChar char="●"/>
            </a:pPr>
            <a:r>
              <a:rPr lang="id"/>
              <a:t>Dan ketika kita membutuhkan object tersebut, kita hanya akan menggunakan object yang sama</a:t>
            </a:r>
            <a:endParaRPr/>
          </a:p>
          <a:p>
            <a:pPr indent="-311150" lvl="0" marL="457200" rtl="0" algn="l">
              <a:spcBef>
                <a:spcPts val="0"/>
              </a:spcBef>
              <a:spcAft>
                <a:spcPts val="0"/>
              </a:spcAft>
              <a:buSzPts val="1300"/>
              <a:buChar char="●"/>
            </a:pPr>
            <a:r>
              <a:rPr lang="id" u="sng">
                <a:solidFill>
                  <a:schemeClr val="hlink"/>
                </a:solidFill>
                <a:hlinkClick r:id="rId3"/>
              </a:rPr>
              <a:t>https://refactoring.guru/design-patterns/singleton</a:t>
            </a:r>
            <a:r>
              <a:rPr lang="id"/>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Singleton di Java</a:t>
            </a:r>
            <a:endParaRPr/>
          </a:p>
        </p:txBody>
      </p:sp>
      <p:sp>
        <p:nvSpPr>
          <p:cNvPr id="304" name="Google Shape;304;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banyak cara membuat singleton object di Java</a:t>
            </a:r>
            <a:endParaRPr/>
          </a:p>
          <a:p>
            <a:pPr indent="-311150" lvl="0" marL="457200" rtl="0" algn="l">
              <a:spcBef>
                <a:spcPts val="0"/>
              </a:spcBef>
              <a:spcAft>
                <a:spcPts val="0"/>
              </a:spcAft>
              <a:buSzPts val="1300"/>
              <a:buChar char="●"/>
            </a:pPr>
            <a:r>
              <a:rPr lang="id"/>
              <a:t>Cara yang paling sering digunakan adalah membuat class yang berisikan static method untuk membuat object dirinya sendiri</a:t>
            </a:r>
            <a:endParaRPr/>
          </a:p>
          <a:p>
            <a:pPr indent="-311150" lvl="0" marL="457200" rtl="0" algn="l">
              <a:spcBef>
                <a:spcPts val="0"/>
              </a:spcBef>
              <a:spcAft>
                <a:spcPts val="0"/>
              </a:spcAft>
              <a:buSzPts val="1300"/>
              <a:buChar char="●"/>
            </a:pPr>
            <a:r>
              <a:rPr lang="id"/>
              <a:t>Selanjutnya constructor nya dibuat private, agar tidak bisa diakses dari luar</a:t>
            </a:r>
            <a:endParaRPr/>
          </a:p>
          <a:p>
            <a:pPr indent="-311150" lvl="0" marL="457200" rtl="0" algn="l">
              <a:spcBef>
                <a:spcPts val="0"/>
              </a:spcBef>
              <a:spcAft>
                <a:spcPts val="0"/>
              </a:spcAft>
              <a:buSzPts val="1300"/>
              <a:buChar char="●"/>
            </a:pPr>
            <a:r>
              <a:rPr lang="id"/>
              <a:t>Sehingga user terpaksa menggunakan method static tersebut ketika ingin membuat object nya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Singleton Class</a:t>
            </a:r>
            <a:endParaRPr/>
          </a:p>
        </p:txBody>
      </p:sp>
      <p:pic>
        <p:nvPicPr>
          <p:cNvPr id="310" name="Google Shape;310;p50"/>
          <p:cNvPicPr preferRelativeResize="0"/>
          <p:nvPr/>
        </p:nvPicPr>
        <p:blipFill>
          <a:blip r:embed="rId3">
            <a:alphaModFix/>
          </a:blip>
          <a:stretch>
            <a:fillRect/>
          </a:stretch>
        </p:blipFill>
        <p:spPr>
          <a:xfrm>
            <a:off x="152400" y="2006250"/>
            <a:ext cx="3237090" cy="2984849"/>
          </a:xfrm>
          <a:prstGeom prst="rect">
            <a:avLst/>
          </a:prstGeom>
          <a:noFill/>
          <a:ln>
            <a:noFill/>
          </a:ln>
        </p:spPr>
      </p:pic>
      <p:pic>
        <p:nvPicPr>
          <p:cNvPr id="311" name="Google Shape;311;p50"/>
          <p:cNvPicPr preferRelativeResize="0"/>
          <p:nvPr/>
        </p:nvPicPr>
        <p:blipFill>
          <a:blip r:embed="rId4">
            <a:alphaModFix/>
          </a:blip>
          <a:stretch>
            <a:fillRect/>
          </a:stretch>
        </p:blipFill>
        <p:spPr>
          <a:xfrm>
            <a:off x="3572975" y="2006250"/>
            <a:ext cx="5333824" cy="1669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Bean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Bean</a:t>
            </a:r>
            <a:endParaRPr/>
          </a:p>
        </p:txBody>
      </p:sp>
      <p:sp>
        <p:nvSpPr>
          <p:cNvPr id="322" name="Google Shape;322;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sebuah object kita masukkan kedalam Spring Container IoC, maka kita sebut object tersebut adalah Bean</a:t>
            </a:r>
            <a:endParaRPr/>
          </a:p>
          <a:p>
            <a:pPr indent="-311150" lvl="0" marL="457200" rtl="0" algn="l">
              <a:spcBef>
                <a:spcPts val="0"/>
              </a:spcBef>
              <a:spcAft>
                <a:spcPts val="0"/>
              </a:spcAft>
              <a:buSzPts val="1300"/>
              <a:buChar char="●"/>
            </a:pPr>
            <a:r>
              <a:rPr lang="id"/>
              <a:t>Secara default, bean merupakan singleton, artinya jika kita mengakses bean yang sama, maka dia akan mengembalikan object yang sama. Kita juga bisa mengubahnya jika tidak ingin singleton, nanti akan kita bahas di materi tersendiri</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Bean</a:t>
            </a:r>
            <a:endParaRPr/>
          </a:p>
        </p:txBody>
      </p:sp>
      <p:sp>
        <p:nvSpPr>
          <p:cNvPr id="328" name="Google Shape;328;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bean, kita bisa membuat sebuah method di dalam class Configuration</a:t>
            </a:r>
            <a:endParaRPr/>
          </a:p>
          <a:p>
            <a:pPr indent="-311150" lvl="0" marL="457200" rtl="0" algn="l">
              <a:spcBef>
                <a:spcPts val="0"/>
              </a:spcBef>
              <a:spcAft>
                <a:spcPts val="0"/>
              </a:spcAft>
              <a:buSzPts val="1300"/>
              <a:buChar char="●"/>
            </a:pPr>
            <a:r>
              <a:rPr lang="id"/>
              <a:t>Selanjutnya nama method tersebut akan menjadi nama bean nya, dan return object nya menjadi object bean nya</a:t>
            </a:r>
            <a:endParaRPr/>
          </a:p>
          <a:p>
            <a:pPr indent="-311150" lvl="0" marL="457200" rtl="0" algn="l">
              <a:spcBef>
                <a:spcPts val="0"/>
              </a:spcBef>
              <a:spcAft>
                <a:spcPts val="0"/>
              </a:spcAft>
              <a:buSzPts val="1300"/>
              <a:buChar char="●"/>
            </a:pPr>
            <a:r>
              <a:rPr lang="id"/>
              <a:t>Method tersebut perlu kita tambahkan annotation @Bean, untuk menandakan bahwa itu adalah bean</a:t>
            </a:r>
            <a:endParaRPr/>
          </a:p>
          <a:p>
            <a:pPr indent="-311150" lvl="0" marL="457200" rtl="0" algn="l">
              <a:spcBef>
                <a:spcPts val="0"/>
              </a:spcBef>
              <a:spcAft>
                <a:spcPts val="0"/>
              </a:spcAft>
              <a:buSzPts val="1300"/>
              <a:buChar char="●"/>
            </a:pPr>
            <a:r>
              <a:rPr lang="id"/>
              <a:t>Secara otomatis Spring akan mengeksekusi method tersebut, dan return value nya akan dijadikan object bean secara otomatis, dan disimpan di container IoC</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Bean</a:t>
            </a:r>
            <a:endParaRPr/>
          </a:p>
        </p:txBody>
      </p:sp>
      <p:pic>
        <p:nvPicPr>
          <p:cNvPr id="334" name="Google Shape;334;p54"/>
          <p:cNvPicPr preferRelativeResize="0"/>
          <p:nvPr/>
        </p:nvPicPr>
        <p:blipFill>
          <a:blip r:embed="rId3">
            <a:alphaModFix/>
          </a:blip>
          <a:stretch>
            <a:fillRect/>
          </a:stretch>
        </p:blipFill>
        <p:spPr>
          <a:xfrm>
            <a:off x="152400" y="2006250"/>
            <a:ext cx="8839199" cy="282966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Bean</a:t>
            </a:r>
            <a:endParaRPr/>
          </a:p>
        </p:txBody>
      </p:sp>
      <p:sp>
        <p:nvSpPr>
          <p:cNvPr id="340" name="Google Shape;340;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membuat bean, secara otomatis semua object akan di-manage oleh Application Context</a:t>
            </a:r>
            <a:endParaRPr/>
          </a:p>
          <a:p>
            <a:pPr indent="-311150" lvl="0" marL="457200" rtl="0" algn="l">
              <a:spcBef>
                <a:spcPts val="0"/>
              </a:spcBef>
              <a:spcAft>
                <a:spcPts val="0"/>
              </a:spcAft>
              <a:buSzPts val="1300"/>
              <a:buChar char="●"/>
            </a:pPr>
            <a:r>
              <a:rPr lang="id"/>
              <a:t>Untuk mengakses bean, kita bisa menggunakan method getBean milik Application Context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346" name="Google Shape;346;p56"/>
          <p:cNvPicPr preferRelativeResize="0"/>
          <p:nvPr/>
        </p:nvPicPr>
        <p:blipFill>
          <a:blip r:embed="rId3">
            <a:alphaModFix/>
          </a:blip>
          <a:stretch>
            <a:fillRect/>
          </a:stretch>
        </p:blipFill>
        <p:spPr>
          <a:xfrm>
            <a:off x="152400" y="2006250"/>
            <a:ext cx="8839201" cy="167766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Duplicate Bean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Duplicate Bean</a:t>
            </a:r>
            <a:endParaRPr/>
          </a:p>
        </p:txBody>
      </p:sp>
      <p:sp>
        <p:nvSpPr>
          <p:cNvPr id="357" name="Google Shape;357;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Spring, kita bisa mendaftarkan beberapa bean dengan tipe yang sama</a:t>
            </a:r>
            <a:endParaRPr/>
          </a:p>
          <a:p>
            <a:pPr indent="-311150" lvl="0" marL="457200" rtl="0" algn="l">
              <a:spcBef>
                <a:spcPts val="0"/>
              </a:spcBef>
              <a:spcAft>
                <a:spcPts val="0"/>
              </a:spcAft>
              <a:buSzPts val="1300"/>
              <a:buChar char="●"/>
            </a:pPr>
            <a:r>
              <a:rPr lang="id"/>
              <a:t>Namun perlu diperhatikan, jika kita membuat bean dengan tipe data yang sama, maka kita harus menggunakan nama bean yang berbeda</a:t>
            </a:r>
            <a:endParaRPr/>
          </a:p>
          <a:p>
            <a:pPr indent="-311150" lvl="0" marL="457200" rtl="0" algn="l">
              <a:spcBef>
                <a:spcPts val="0"/>
              </a:spcBef>
              <a:spcAft>
                <a:spcPts val="0"/>
              </a:spcAft>
              <a:buSzPts val="1300"/>
              <a:buChar char="●"/>
            </a:pPr>
            <a:r>
              <a:rPr lang="id"/>
              <a:t>Selain itu, saat kita mengakses bean nya, kita wajib menyebutkan nama bean nya, karena jika tidak, Spring akan bingung harus mengakses bean yang mana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Duplicate Bean</a:t>
            </a:r>
            <a:endParaRPr/>
          </a:p>
        </p:txBody>
      </p:sp>
      <p:pic>
        <p:nvPicPr>
          <p:cNvPr id="363" name="Google Shape;363;p59"/>
          <p:cNvPicPr preferRelativeResize="0"/>
          <p:nvPr/>
        </p:nvPicPr>
        <p:blipFill>
          <a:blip r:embed="rId3">
            <a:alphaModFix/>
          </a:blip>
          <a:stretch>
            <a:fillRect/>
          </a:stretch>
        </p:blipFill>
        <p:spPr>
          <a:xfrm>
            <a:off x="152400" y="2006250"/>
            <a:ext cx="7588406" cy="29848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Duplicate Bean</a:t>
            </a:r>
            <a:endParaRPr/>
          </a:p>
        </p:txBody>
      </p:sp>
      <p:pic>
        <p:nvPicPr>
          <p:cNvPr id="369" name="Google Shape;369;p60"/>
          <p:cNvPicPr preferRelativeResize="0"/>
          <p:nvPr/>
        </p:nvPicPr>
        <p:blipFill>
          <a:blip r:embed="rId3">
            <a:alphaModFix/>
          </a:blip>
          <a:stretch>
            <a:fillRect/>
          </a:stretch>
        </p:blipFill>
        <p:spPr>
          <a:xfrm>
            <a:off x="152400" y="2006250"/>
            <a:ext cx="8839198" cy="170581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Bean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Bean</a:t>
            </a:r>
            <a:endParaRPr/>
          </a:p>
        </p:txBody>
      </p:sp>
      <p:sp>
        <p:nvSpPr>
          <p:cNvPr id="380" name="Google Shape;380;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terjadi duplicate bean, selain kita sebutkan nama bean nya ketika ingin mengakses bean nya, kita  juga bisa pilih salah satu bean menjadi primary</a:t>
            </a:r>
            <a:endParaRPr/>
          </a:p>
          <a:p>
            <a:pPr indent="-311150" lvl="0" marL="457200" rtl="0" algn="l">
              <a:spcBef>
                <a:spcPts val="0"/>
              </a:spcBef>
              <a:spcAft>
                <a:spcPts val="0"/>
              </a:spcAft>
              <a:buSzPts val="1300"/>
              <a:buChar char="●"/>
            </a:pPr>
            <a:r>
              <a:rPr lang="id"/>
              <a:t>Dengan memilih salah satunya menjadi primary, secara otomatis jika kita mengakses bean tanpa menyebutkan nama bean nya, secara otomatis primary nya yang akan dipilih</a:t>
            </a:r>
            <a:endParaRPr/>
          </a:p>
          <a:p>
            <a:pPr indent="-311150" lvl="0" marL="457200" rtl="0" algn="l">
              <a:spcBef>
                <a:spcPts val="0"/>
              </a:spcBef>
              <a:spcAft>
                <a:spcPts val="0"/>
              </a:spcAft>
              <a:buSzPts val="1300"/>
              <a:buChar char="●"/>
            </a:pPr>
            <a:r>
              <a:rPr lang="id"/>
              <a:t>Untuk memilih primary bean, kita bisa tambahkan annotaiton @Primary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Primary Bean</a:t>
            </a:r>
            <a:endParaRPr/>
          </a:p>
        </p:txBody>
      </p:sp>
      <p:pic>
        <p:nvPicPr>
          <p:cNvPr id="386" name="Google Shape;386;p63"/>
          <p:cNvPicPr preferRelativeResize="0"/>
          <p:nvPr/>
        </p:nvPicPr>
        <p:blipFill>
          <a:blip r:embed="rId3">
            <a:alphaModFix/>
          </a:blip>
          <a:stretch>
            <a:fillRect/>
          </a:stretch>
        </p:blipFill>
        <p:spPr>
          <a:xfrm>
            <a:off x="152400" y="2006250"/>
            <a:ext cx="7509132" cy="2984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Sudah mengikuti Kelas Java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Primary Bean</a:t>
            </a:r>
            <a:endParaRPr/>
          </a:p>
        </p:txBody>
      </p:sp>
      <p:pic>
        <p:nvPicPr>
          <p:cNvPr id="392" name="Google Shape;392;p64"/>
          <p:cNvPicPr preferRelativeResize="0"/>
          <p:nvPr/>
        </p:nvPicPr>
        <p:blipFill>
          <a:blip r:embed="rId3">
            <a:alphaModFix/>
          </a:blip>
          <a:stretch>
            <a:fillRect/>
          </a:stretch>
        </p:blipFill>
        <p:spPr>
          <a:xfrm>
            <a:off x="152400" y="2006250"/>
            <a:ext cx="8839201" cy="213809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Nama Bean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Nama Bean</a:t>
            </a:r>
            <a:endParaRPr/>
          </a:p>
        </p:txBody>
      </p:sp>
      <p:sp>
        <p:nvSpPr>
          <p:cNvPr id="403" name="Google Shape;403;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nama bean diambil dari nama method</a:t>
            </a:r>
            <a:endParaRPr/>
          </a:p>
          <a:p>
            <a:pPr indent="-311150" lvl="0" marL="457200" rtl="0" algn="l">
              <a:spcBef>
                <a:spcPts val="0"/>
              </a:spcBef>
              <a:spcAft>
                <a:spcPts val="0"/>
              </a:spcAft>
              <a:buSzPts val="1300"/>
              <a:buChar char="●"/>
            </a:pPr>
            <a:r>
              <a:rPr lang="id"/>
              <a:t>Namun kadang-kadang kita tidak ingin menggunakan nama method untuk nama bean</a:t>
            </a:r>
            <a:endParaRPr/>
          </a:p>
          <a:p>
            <a:pPr indent="-311150" lvl="0" marL="457200" rtl="0" algn="l">
              <a:spcBef>
                <a:spcPts val="0"/>
              </a:spcBef>
              <a:spcAft>
                <a:spcPts val="0"/>
              </a:spcAft>
              <a:buSzPts val="1300"/>
              <a:buChar char="●"/>
            </a:pPr>
            <a:r>
              <a:rPr lang="id"/>
              <a:t>Saat project kita sudah besar, kadang bisa jadi nama method sama, walaupun isi bean nya berbeda, dan di Spring, nama bean itu unik, tidak boleh sama</a:t>
            </a:r>
            <a:endParaRPr/>
          </a:p>
          <a:p>
            <a:pPr indent="-311150" lvl="0" marL="457200" rtl="0" algn="l">
              <a:spcBef>
                <a:spcPts val="0"/>
              </a:spcBef>
              <a:spcAft>
                <a:spcPts val="0"/>
              </a:spcAft>
              <a:buSzPts val="1300"/>
              <a:buChar char="●"/>
            </a:pPr>
            <a:r>
              <a:rPr lang="id"/>
              <a:t>Jika kita ingin mengubah nama bean, kita bisa menggunakan method value() milik annotation @Bean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Mengubah Nama Bean</a:t>
            </a:r>
            <a:endParaRPr/>
          </a:p>
        </p:txBody>
      </p:sp>
      <p:pic>
        <p:nvPicPr>
          <p:cNvPr id="409" name="Google Shape;409;p67"/>
          <p:cNvPicPr preferRelativeResize="0"/>
          <p:nvPr/>
        </p:nvPicPr>
        <p:blipFill>
          <a:blip r:embed="rId3">
            <a:alphaModFix/>
          </a:blip>
          <a:stretch>
            <a:fillRect/>
          </a:stretch>
        </p:blipFill>
        <p:spPr>
          <a:xfrm>
            <a:off x="152400" y="2006250"/>
            <a:ext cx="7273290" cy="29848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415" name="Google Shape;415;p68"/>
          <p:cNvPicPr preferRelativeResize="0"/>
          <p:nvPr/>
        </p:nvPicPr>
        <p:blipFill>
          <a:blip r:embed="rId3">
            <a:alphaModFix/>
          </a:blip>
          <a:stretch>
            <a:fillRect/>
          </a:stretch>
        </p:blipFill>
        <p:spPr>
          <a:xfrm>
            <a:off x="152400" y="2006250"/>
            <a:ext cx="8839201" cy="2209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Dependency Injection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Dependency Injection</a:t>
            </a:r>
            <a:endParaRPr/>
          </a:p>
        </p:txBody>
      </p:sp>
      <p:sp>
        <p:nvSpPr>
          <p:cNvPr id="426" name="Google Shape;426;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sudah pasti kita sering membuat object yang tergantung dengan object lain</a:t>
            </a:r>
            <a:endParaRPr/>
          </a:p>
          <a:p>
            <a:pPr indent="-311150" lvl="0" marL="457200" rtl="0" algn="l">
              <a:spcBef>
                <a:spcPts val="0"/>
              </a:spcBef>
              <a:spcAft>
                <a:spcPts val="0"/>
              </a:spcAft>
              <a:buSzPts val="1300"/>
              <a:buChar char="●"/>
            </a:pPr>
            <a:r>
              <a:rPr lang="id"/>
              <a:t>Dependency Injection (DI) adalah teknik dimana kita bisa mengotomatisasi proses pembuatan object yang tergantung dengan object lain, atau kita sebut dependencies</a:t>
            </a:r>
            <a:endParaRPr/>
          </a:p>
          <a:p>
            <a:pPr indent="-311150" lvl="0" marL="457200" rtl="0" algn="l">
              <a:spcBef>
                <a:spcPts val="0"/>
              </a:spcBef>
              <a:spcAft>
                <a:spcPts val="0"/>
              </a:spcAft>
              <a:buSzPts val="1300"/>
              <a:buChar char="●"/>
            </a:pPr>
            <a:r>
              <a:rPr lang="id"/>
              <a:t>Dependencies akan secara otomatis di-inject (dimasukkan) kedalam object yang membutuhkannya</a:t>
            </a:r>
            <a:endParaRPr/>
          </a:p>
          <a:p>
            <a:pPr indent="-311150" lvl="0" marL="457200" rtl="0" algn="l">
              <a:spcBef>
                <a:spcPts val="0"/>
              </a:spcBef>
              <a:spcAft>
                <a:spcPts val="0"/>
              </a:spcAft>
              <a:buSzPts val="1300"/>
              <a:buChar char="●"/>
            </a:pPr>
            <a:r>
              <a:rPr lang="id"/>
              <a:t>Spring Framework sejak awal dibilang sebuah framework IoC yang memang cara kerjanya menggunakan Dependency Injection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Tanpa Dependency Injection</a:t>
            </a:r>
            <a:endParaRPr/>
          </a:p>
        </p:txBody>
      </p:sp>
      <p:sp>
        <p:nvSpPr>
          <p:cNvPr id="432" name="Google Shape;432;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tanpa Dependency Injection pun, kita tetap bisa membuat aplikasi</a:t>
            </a:r>
            <a:endParaRPr/>
          </a:p>
          <a:p>
            <a:pPr indent="-311150" lvl="0" marL="457200" rtl="0" algn="l">
              <a:spcBef>
                <a:spcPts val="0"/>
              </a:spcBef>
              <a:spcAft>
                <a:spcPts val="0"/>
              </a:spcAft>
              <a:buSzPts val="1300"/>
              <a:buChar char="●"/>
            </a:pPr>
            <a:r>
              <a:rPr lang="id"/>
              <a:t>Namun ketika relasi antar dependencies sangat kompleks, agak ribet untuk kita melakukannya jika harus manual</a:t>
            </a:r>
            <a:endParaRPr/>
          </a:p>
          <a:p>
            <a:pPr indent="-311150" lvl="0" marL="457200" rtl="0" algn="l">
              <a:spcBef>
                <a:spcPts val="0"/>
              </a:spcBef>
              <a:spcAft>
                <a:spcPts val="0"/>
              </a:spcAft>
              <a:buSzPts val="1300"/>
              <a:buChar char="●"/>
            </a:pPr>
            <a:r>
              <a:rPr lang="id"/>
              <a:t>Oleh karena itu, penggunaan Dependency Injection framework seperti Spring sangat membantu sekali</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FoorBar</a:t>
            </a:r>
            <a:endParaRPr/>
          </a:p>
        </p:txBody>
      </p:sp>
      <p:pic>
        <p:nvPicPr>
          <p:cNvPr id="438" name="Google Shape;438;p72"/>
          <p:cNvPicPr preferRelativeResize="0"/>
          <p:nvPr/>
        </p:nvPicPr>
        <p:blipFill>
          <a:blip r:embed="rId3">
            <a:alphaModFix/>
          </a:blip>
          <a:stretch>
            <a:fillRect/>
          </a:stretch>
        </p:blipFill>
        <p:spPr>
          <a:xfrm>
            <a:off x="152400" y="2006250"/>
            <a:ext cx="8839201" cy="296158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Dependency Injection</a:t>
            </a:r>
            <a:endParaRPr/>
          </a:p>
        </p:txBody>
      </p:sp>
      <p:pic>
        <p:nvPicPr>
          <p:cNvPr id="444" name="Google Shape;444;p73"/>
          <p:cNvPicPr preferRelativeResize="0"/>
          <p:nvPr/>
        </p:nvPicPr>
        <p:blipFill>
          <a:blip r:embed="rId3">
            <a:alphaModFix/>
          </a:blip>
          <a:stretch>
            <a:fillRect/>
          </a:stretch>
        </p:blipFill>
        <p:spPr>
          <a:xfrm>
            <a:off x="152400" y="2006250"/>
            <a:ext cx="8839201" cy="19849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Spring</a:t>
            </a:r>
            <a:endParaRPr/>
          </a:p>
          <a:p>
            <a:pPr indent="-311150" lvl="0" marL="457200" rtl="0" algn="l">
              <a:spcBef>
                <a:spcPts val="0"/>
              </a:spcBef>
              <a:spcAft>
                <a:spcPts val="0"/>
              </a:spcAft>
              <a:buSzPts val="1300"/>
              <a:buChar char="●"/>
            </a:pPr>
            <a:r>
              <a:rPr lang="id"/>
              <a:t>Inversion of Control</a:t>
            </a:r>
            <a:endParaRPr/>
          </a:p>
          <a:p>
            <a:pPr indent="-311150" lvl="0" marL="457200" rtl="0" algn="l">
              <a:spcBef>
                <a:spcPts val="0"/>
              </a:spcBef>
              <a:spcAft>
                <a:spcPts val="0"/>
              </a:spcAft>
              <a:buSzPts val="1300"/>
              <a:buChar char="●"/>
            </a:pPr>
            <a:r>
              <a:rPr lang="id"/>
              <a:t>Application Context</a:t>
            </a:r>
            <a:endParaRPr/>
          </a:p>
          <a:p>
            <a:pPr indent="-311150" lvl="0" marL="457200" rtl="0" algn="l">
              <a:spcBef>
                <a:spcPts val="0"/>
              </a:spcBef>
              <a:spcAft>
                <a:spcPts val="0"/>
              </a:spcAft>
              <a:buSzPts val="1300"/>
              <a:buChar char="●"/>
            </a:pPr>
            <a:r>
              <a:rPr lang="id"/>
              <a:t>Dependency Injection</a:t>
            </a:r>
            <a:endParaRPr/>
          </a:p>
          <a:p>
            <a:pPr indent="-311150" lvl="0" marL="457200" rtl="0" algn="l">
              <a:spcBef>
                <a:spcPts val="0"/>
              </a:spcBef>
              <a:spcAft>
                <a:spcPts val="0"/>
              </a:spcAft>
              <a:buSzPts val="1300"/>
              <a:buChar char="●"/>
            </a:pPr>
            <a:r>
              <a:rPr lang="id"/>
              <a:t>Bean</a:t>
            </a:r>
            <a:endParaRPr/>
          </a:p>
          <a:p>
            <a:pPr indent="-311150" lvl="0" marL="457200" rtl="0" algn="l">
              <a:spcBef>
                <a:spcPts val="0"/>
              </a:spcBef>
              <a:spcAft>
                <a:spcPts val="0"/>
              </a:spcAft>
              <a:buSzPts val="1300"/>
              <a:buChar char="●"/>
            </a:pPr>
            <a:r>
              <a:rPr lang="id"/>
              <a:t>Life Cycle</a:t>
            </a:r>
            <a:endParaRPr/>
          </a:p>
          <a:p>
            <a:pPr indent="-311150" lvl="0" marL="457200" rtl="0" algn="l">
              <a:spcBef>
                <a:spcPts val="0"/>
              </a:spcBef>
              <a:spcAft>
                <a:spcPts val="0"/>
              </a:spcAft>
              <a:buSzPts val="1300"/>
              <a:buChar char="●"/>
            </a:pPr>
            <a:r>
              <a:rPr lang="id"/>
              <a:t>Event Listener</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Spring Dependency Injection</a:t>
            </a:r>
            <a:endParaRPr/>
          </a:p>
        </p:txBody>
      </p:sp>
      <p:sp>
        <p:nvSpPr>
          <p:cNvPr id="450" name="Google Shape;450;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Spring sejak awal dikenal dengan framework untuk Dependency Injection</a:t>
            </a:r>
            <a:endParaRPr/>
          </a:p>
          <a:p>
            <a:pPr indent="-311150" lvl="0" marL="457200" rtl="0" algn="l">
              <a:spcBef>
                <a:spcPts val="0"/>
              </a:spcBef>
              <a:spcAft>
                <a:spcPts val="0"/>
              </a:spcAft>
              <a:buSzPts val="1300"/>
              <a:buChar char="●"/>
            </a:pPr>
            <a:r>
              <a:rPr lang="id"/>
              <a:t>Ketika kita membuat method untuk bean di Spring, kita bisa menambahkan parameter </a:t>
            </a:r>
            <a:endParaRPr/>
          </a:p>
          <a:p>
            <a:pPr indent="-311150" lvl="0" marL="457200" rtl="0" algn="l">
              <a:spcBef>
                <a:spcPts val="0"/>
              </a:spcBef>
              <a:spcAft>
                <a:spcPts val="0"/>
              </a:spcAft>
              <a:buSzPts val="1300"/>
              <a:buChar char="●"/>
            </a:pPr>
            <a:r>
              <a:rPr lang="id"/>
              <a:t>Secara otomatis Spring akan mencarikan bean lain yang sesuai dengan tipe parameter tersebut</a:t>
            </a:r>
            <a:endParaRPr/>
          </a:p>
          <a:p>
            <a:pPr indent="-311150" lvl="0" marL="457200" rtl="0" algn="l">
              <a:spcBef>
                <a:spcPts val="0"/>
              </a:spcBef>
              <a:spcAft>
                <a:spcPts val="0"/>
              </a:spcAft>
              <a:buSzPts val="1300"/>
              <a:buChar char="●"/>
            </a:pPr>
            <a:r>
              <a:rPr lang="id"/>
              <a:t>Jika ternyata tidak ada bean yang cocok, maka secara otomatis akan terjadi error</a:t>
            </a:r>
            <a:endParaRPr/>
          </a:p>
          <a:p>
            <a:pPr indent="-311150" lvl="0" marL="457200" rtl="0" algn="l">
              <a:spcBef>
                <a:spcPts val="0"/>
              </a:spcBef>
              <a:spcAft>
                <a:spcPts val="0"/>
              </a:spcAft>
              <a:buSzPts val="1300"/>
              <a:buChar char="●"/>
            </a:pPr>
            <a:r>
              <a:rPr lang="id"/>
              <a:t>Dan jika ternyata terdapat bean lebih dari satu, secara otomatis akan terjadi error, kecuali terdapat primary bean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Bean Dependency Injection</a:t>
            </a:r>
            <a:endParaRPr/>
          </a:p>
        </p:txBody>
      </p:sp>
      <p:pic>
        <p:nvPicPr>
          <p:cNvPr id="456" name="Google Shape;456;p75"/>
          <p:cNvPicPr preferRelativeResize="0"/>
          <p:nvPr/>
        </p:nvPicPr>
        <p:blipFill>
          <a:blip r:embed="rId3">
            <a:alphaModFix/>
          </a:blip>
          <a:stretch>
            <a:fillRect/>
          </a:stretch>
        </p:blipFill>
        <p:spPr>
          <a:xfrm>
            <a:off x="152400" y="2006250"/>
            <a:ext cx="7565049" cy="29848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Dependency Injection</a:t>
            </a:r>
            <a:endParaRPr/>
          </a:p>
        </p:txBody>
      </p:sp>
      <p:pic>
        <p:nvPicPr>
          <p:cNvPr id="462" name="Google Shape;462;p76"/>
          <p:cNvPicPr preferRelativeResize="0"/>
          <p:nvPr/>
        </p:nvPicPr>
        <p:blipFill>
          <a:blip r:embed="rId3">
            <a:alphaModFix/>
          </a:blip>
          <a:stretch>
            <a:fillRect/>
          </a:stretch>
        </p:blipFill>
        <p:spPr>
          <a:xfrm>
            <a:off x="152400" y="2006250"/>
            <a:ext cx="8839199" cy="233695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Memilih Dependency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Memilih Dependency</a:t>
            </a:r>
            <a:endParaRPr/>
          </a:p>
        </p:txBody>
      </p:sp>
      <p:sp>
        <p:nvSpPr>
          <p:cNvPr id="473" name="Google Shape;473;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menggunakan DI, kita ingin memilih object mana yang ingin kita gunakan</a:t>
            </a:r>
            <a:endParaRPr/>
          </a:p>
          <a:p>
            <a:pPr indent="-311150" lvl="0" marL="457200" rtl="0" algn="l">
              <a:spcBef>
                <a:spcPts val="0"/>
              </a:spcBef>
              <a:spcAft>
                <a:spcPts val="0"/>
              </a:spcAft>
              <a:buSzPts val="1300"/>
              <a:buChar char="●"/>
            </a:pPr>
            <a:r>
              <a:rPr lang="id"/>
              <a:t>Saat terdapat duplicate bean dengan tipe data yang sama, secara otomatis Spring akan memilih bean yang primary</a:t>
            </a:r>
            <a:endParaRPr/>
          </a:p>
          <a:p>
            <a:pPr indent="-311150" lvl="0" marL="457200" rtl="0" algn="l">
              <a:spcBef>
                <a:spcPts val="0"/>
              </a:spcBef>
              <a:spcAft>
                <a:spcPts val="0"/>
              </a:spcAft>
              <a:buSzPts val="1300"/>
              <a:buChar char="●"/>
            </a:pPr>
            <a:r>
              <a:rPr lang="id"/>
              <a:t>Namun kita juga bisa memilih secara manual jika memang kita inginkan</a:t>
            </a:r>
            <a:endParaRPr/>
          </a:p>
          <a:p>
            <a:pPr indent="-311150" lvl="0" marL="457200" rtl="0" algn="l">
              <a:spcBef>
                <a:spcPts val="0"/>
              </a:spcBef>
              <a:spcAft>
                <a:spcPts val="0"/>
              </a:spcAft>
              <a:buSzPts val="1300"/>
              <a:buChar char="●"/>
            </a:pPr>
            <a:r>
              <a:rPr lang="id"/>
              <a:t>Kita bisa menggunakan annotation @Qualifier(value=”namaBean”) pada parameter di method nya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Memilih Dependency</a:t>
            </a:r>
            <a:endParaRPr/>
          </a:p>
        </p:txBody>
      </p:sp>
      <p:pic>
        <p:nvPicPr>
          <p:cNvPr id="479" name="Google Shape;479;p79"/>
          <p:cNvPicPr preferRelativeResize="0"/>
          <p:nvPr/>
        </p:nvPicPr>
        <p:blipFill>
          <a:blip r:embed="rId3">
            <a:alphaModFix/>
          </a:blip>
          <a:stretch>
            <a:fillRect/>
          </a:stretch>
        </p:blipFill>
        <p:spPr>
          <a:xfrm>
            <a:off x="152400" y="2006250"/>
            <a:ext cx="8839197" cy="178554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485" name="Google Shape;485;p80"/>
          <p:cNvPicPr preferRelativeResize="0"/>
          <p:nvPr/>
        </p:nvPicPr>
        <p:blipFill>
          <a:blip r:embed="rId3">
            <a:alphaModFix/>
          </a:blip>
          <a:stretch>
            <a:fillRect/>
          </a:stretch>
        </p:blipFill>
        <p:spPr>
          <a:xfrm>
            <a:off x="152400" y="2006250"/>
            <a:ext cx="8839201" cy="247555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8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Circular</a:t>
            </a:r>
            <a:r>
              <a:rPr lang="id"/>
              <a:t> Dependencies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Circular Dependencies</a:t>
            </a:r>
            <a:endParaRPr/>
          </a:p>
        </p:txBody>
      </p:sp>
      <p:sp>
        <p:nvSpPr>
          <p:cNvPr id="496" name="Google Shape;496;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Hati-hati dengan curcular dependencies</a:t>
            </a:r>
            <a:endParaRPr/>
          </a:p>
          <a:p>
            <a:pPr indent="-311150" lvl="0" marL="457200" rtl="0" algn="l">
              <a:spcBef>
                <a:spcPts val="0"/>
              </a:spcBef>
              <a:spcAft>
                <a:spcPts val="0"/>
              </a:spcAft>
              <a:buSzPts val="1300"/>
              <a:buChar char="●"/>
            </a:pPr>
            <a:r>
              <a:rPr lang="id"/>
              <a:t>Circular dependencies adalah kasus dimana sebuah lingkaran dependency terjadi, misal bean A membutuhkan bean B, bean B membutuhkan bean C, dan ternyata bean C membutuhkan A</a:t>
            </a:r>
            <a:endParaRPr/>
          </a:p>
          <a:p>
            <a:pPr indent="-311150" lvl="0" marL="457200" rtl="0" algn="l">
              <a:spcBef>
                <a:spcPts val="0"/>
              </a:spcBef>
              <a:spcAft>
                <a:spcPts val="0"/>
              </a:spcAft>
              <a:buSzPts val="1300"/>
              <a:buChar char="●"/>
            </a:pPr>
            <a:r>
              <a:rPr lang="id"/>
              <a:t>Jika terjadi cyclic seperti ini, secara otomatis Spring bisa mendeteksinya, dan akan mengganggap bahwa itu adalah error</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Contoh Circular Configuration</a:t>
            </a:r>
            <a:endParaRPr/>
          </a:p>
        </p:txBody>
      </p:sp>
      <p:pic>
        <p:nvPicPr>
          <p:cNvPr id="502" name="Google Shape;502;p83"/>
          <p:cNvPicPr preferRelativeResize="0"/>
          <p:nvPr/>
        </p:nvPicPr>
        <p:blipFill>
          <a:blip r:embed="rId3">
            <a:alphaModFix/>
          </a:blip>
          <a:stretch>
            <a:fillRect/>
          </a:stretch>
        </p:blipFill>
        <p:spPr>
          <a:xfrm>
            <a:off x="152400" y="2006250"/>
            <a:ext cx="4276501" cy="2765075"/>
          </a:xfrm>
          <a:prstGeom prst="rect">
            <a:avLst/>
          </a:prstGeom>
          <a:noFill/>
          <a:ln>
            <a:noFill/>
          </a:ln>
        </p:spPr>
      </p:pic>
      <p:pic>
        <p:nvPicPr>
          <p:cNvPr id="503" name="Google Shape;503;p83"/>
          <p:cNvPicPr preferRelativeResize="0"/>
          <p:nvPr/>
        </p:nvPicPr>
        <p:blipFill>
          <a:blip r:embed="rId4">
            <a:alphaModFix/>
          </a:blip>
          <a:stretch>
            <a:fillRect/>
          </a:stretch>
        </p:blipFill>
        <p:spPr>
          <a:xfrm>
            <a:off x="4572000" y="2006250"/>
            <a:ext cx="4401851" cy="1447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Spring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Circular Dependencies</a:t>
            </a:r>
            <a:endParaRPr/>
          </a:p>
        </p:txBody>
      </p:sp>
      <p:pic>
        <p:nvPicPr>
          <p:cNvPr id="509" name="Google Shape;509;p84"/>
          <p:cNvPicPr preferRelativeResize="0"/>
          <p:nvPr/>
        </p:nvPicPr>
        <p:blipFill>
          <a:blip r:embed="rId3">
            <a:alphaModFix/>
          </a:blip>
          <a:stretch>
            <a:fillRect/>
          </a:stretch>
        </p:blipFill>
        <p:spPr>
          <a:xfrm>
            <a:off x="152400" y="2006250"/>
            <a:ext cx="8839200" cy="281986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Depends On</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Depends On</a:t>
            </a:r>
            <a:endParaRPr/>
          </a:p>
        </p:txBody>
      </p:sp>
      <p:sp>
        <p:nvSpPr>
          <p:cNvPr id="520" name="Google Shape;520;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sebuah bean membutuhkan bean lain, secara otomatis bean tersebut akan dibuat setelah bean yang dibutuhkan dibuat</a:t>
            </a:r>
            <a:endParaRPr/>
          </a:p>
          <a:p>
            <a:pPr indent="-311150" lvl="0" marL="457200" rtl="0" algn="l">
              <a:spcBef>
                <a:spcPts val="0"/>
              </a:spcBef>
              <a:spcAft>
                <a:spcPts val="0"/>
              </a:spcAft>
              <a:buSzPts val="1300"/>
              <a:buChar char="●"/>
            </a:pPr>
            <a:r>
              <a:rPr lang="id"/>
              <a:t>Namun bagaimana jika bean tersebut tidak membutuhkan bean lain, namun kita ingin sebuah bean dibuat setelah bean lain dibuat?</a:t>
            </a:r>
            <a:endParaRPr/>
          </a:p>
          <a:p>
            <a:pPr indent="-311150" lvl="0" marL="457200" rtl="0" algn="l">
              <a:spcBef>
                <a:spcPts val="0"/>
              </a:spcBef>
              <a:spcAft>
                <a:spcPts val="0"/>
              </a:spcAft>
              <a:buSzPts val="1300"/>
              <a:buChar char="●"/>
            </a:pPr>
            <a:r>
              <a:rPr lang="id"/>
              <a:t>Jika ada kasus seperti itu, kita bisa menggunakan annotation @DependsOn(value={</a:t>
            </a:r>
            <a:r>
              <a:rPr lang="id"/>
              <a:t>”namaBean”</a:t>
            </a:r>
            <a:r>
              <a:rPr lang="id"/>
              <a:t>})</a:t>
            </a:r>
            <a:endParaRPr/>
          </a:p>
          <a:p>
            <a:pPr indent="-311150" lvl="0" marL="457200" rtl="0" algn="l">
              <a:spcBef>
                <a:spcPts val="0"/>
              </a:spcBef>
              <a:spcAft>
                <a:spcPts val="0"/>
              </a:spcAft>
              <a:buSzPts val="1300"/>
              <a:buChar char="●"/>
            </a:pPr>
            <a:r>
              <a:rPr lang="id"/>
              <a:t>Secara otomatis, Spring akan memprioritaskan pembuatan bean yang terdapat di DependsOn terlebih dahulu</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Depends On</a:t>
            </a:r>
            <a:endParaRPr/>
          </a:p>
        </p:txBody>
      </p:sp>
      <p:pic>
        <p:nvPicPr>
          <p:cNvPr id="526" name="Google Shape;526;p87"/>
          <p:cNvPicPr preferRelativeResize="0"/>
          <p:nvPr/>
        </p:nvPicPr>
        <p:blipFill>
          <a:blip r:embed="rId3">
            <a:alphaModFix/>
          </a:blip>
          <a:stretch>
            <a:fillRect/>
          </a:stretch>
        </p:blipFill>
        <p:spPr>
          <a:xfrm>
            <a:off x="152400" y="2006250"/>
            <a:ext cx="7320739" cy="298485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Lazy Bean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Lazy Bean</a:t>
            </a:r>
            <a:endParaRPr/>
          </a:p>
        </p:txBody>
      </p:sp>
      <p:sp>
        <p:nvSpPr>
          <p:cNvPr id="537" name="Google Shape;537;p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bean di Spring akan dibuat ketika aplikasi Spring pertama kali berjalan</a:t>
            </a:r>
            <a:endParaRPr/>
          </a:p>
          <a:p>
            <a:pPr indent="-311150" lvl="0" marL="457200" rtl="0" algn="l">
              <a:spcBef>
                <a:spcPts val="0"/>
              </a:spcBef>
              <a:spcAft>
                <a:spcPts val="0"/>
              </a:spcAft>
              <a:buSzPts val="1300"/>
              <a:buChar char="●"/>
            </a:pPr>
            <a:r>
              <a:rPr lang="id"/>
              <a:t>Oleh karena itu, kadang ketika aplikasi Spring pertama berjalan akan sedikit lambat, hal ini dikarenakan semua bean akan dibuat di awal</a:t>
            </a:r>
            <a:endParaRPr/>
          </a:p>
          <a:p>
            <a:pPr indent="-311150" lvl="0" marL="457200" rtl="0" algn="l">
              <a:spcBef>
                <a:spcPts val="0"/>
              </a:spcBef>
              <a:spcAft>
                <a:spcPts val="0"/>
              </a:spcAft>
              <a:buSzPts val="1300"/>
              <a:buChar char="●"/>
            </a:pPr>
            <a:r>
              <a:rPr lang="id"/>
              <a:t>Namun jika kita mau, kita juga bisa membuat sebuah bean menjadi lazy (malas), dimana bean tidak akan dibuat, sampai memang diakses atau dibutuhkan</a:t>
            </a:r>
            <a:endParaRPr/>
          </a:p>
          <a:p>
            <a:pPr indent="-311150" lvl="0" marL="457200" rtl="0" algn="l">
              <a:spcBef>
                <a:spcPts val="0"/>
              </a:spcBef>
              <a:spcAft>
                <a:spcPts val="0"/>
              </a:spcAft>
              <a:buSzPts val="1300"/>
              <a:buChar char="●"/>
            </a:pPr>
            <a:r>
              <a:rPr lang="id"/>
              <a:t>Untuk membuat sebuah bean menjadi lazy, kita bisa tambahkan annotation @Lazy pada bean tersebut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Lazy Bean</a:t>
            </a:r>
            <a:endParaRPr/>
          </a:p>
        </p:txBody>
      </p:sp>
      <p:pic>
        <p:nvPicPr>
          <p:cNvPr id="543" name="Google Shape;543;p90"/>
          <p:cNvPicPr preferRelativeResize="0"/>
          <p:nvPr/>
        </p:nvPicPr>
        <p:blipFill>
          <a:blip r:embed="rId3">
            <a:alphaModFix/>
          </a:blip>
          <a:stretch>
            <a:fillRect/>
          </a:stretch>
        </p:blipFill>
        <p:spPr>
          <a:xfrm>
            <a:off x="152400" y="2006250"/>
            <a:ext cx="8754534" cy="2984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Scope</a:t>
            </a:r>
            <a:endParaRPr/>
          </a:p>
        </p:txBody>
      </p:sp>
      <p:sp>
        <p:nvSpPr>
          <p:cNvPr id="554" name="Google Shape;554;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Scope merupakan strategy cara sebuah object dibuat</a:t>
            </a:r>
            <a:endParaRPr/>
          </a:p>
          <a:p>
            <a:pPr indent="-311150" lvl="0" marL="457200" rtl="0" algn="l">
              <a:spcBef>
                <a:spcPts val="0"/>
              </a:spcBef>
              <a:spcAft>
                <a:spcPts val="0"/>
              </a:spcAft>
              <a:buSzPts val="1300"/>
              <a:buChar char="●"/>
            </a:pPr>
            <a:r>
              <a:rPr lang="id"/>
              <a:t>Secara default strategy object di Spring adalah singleton, artinya hanya dibuat sekali, dan ketika kita akses, akan mengembalikan object yang sama</a:t>
            </a:r>
            <a:endParaRPr/>
          </a:p>
          <a:p>
            <a:pPr indent="-311150" lvl="0" marL="457200" rtl="0" algn="l">
              <a:spcBef>
                <a:spcPts val="0"/>
              </a:spcBef>
              <a:spcAft>
                <a:spcPts val="0"/>
              </a:spcAft>
              <a:buSzPts val="1300"/>
              <a:buChar char="●"/>
            </a:pPr>
            <a:r>
              <a:rPr lang="id"/>
              <a:t>Namun kita juga bisa mengubah scope bean yang kita mau di Spring</a:t>
            </a:r>
            <a:endParaRPr/>
          </a:p>
          <a:p>
            <a:pPr indent="-311150" lvl="0" marL="457200" rtl="0" algn="l">
              <a:spcBef>
                <a:spcPts val="0"/>
              </a:spcBef>
              <a:spcAft>
                <a:spcPts val="0"/>
              </a:spcAft>
              <a:buSzPts val="1300"/>
              <a:buChar char="●"/>
            </a:pPr>
            <a:r>
              <a:rPr lang="id"/>
              <a:t>Untuk mengubah scope sebuah bean, kita bisa tambahkan annotation @Scope(value=”namaScope”)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Bean Scope</a:t>
            </a:r>
            <a:endParaRPr/>
          </a:p>
        </p:txBody>
      </p:sp>
      <p:graphicFrame>
        <p:nvGraphicFramePr>
          <p:cNvPr id="560" name="Google Shape;560;p93"/>
          <p:cNvGraphicFramePr/>
          <p:nvPr/>
        </p:nvGraphicFramePr>
        <p:xfrm>
          <a:off x="952500" y="1963785"/>
          <a:ext cx="3000000" cy="3000000"/>
        </p:xfrm>
        <a:graphic>
          <a:graphicData uri="http://schemas.openxmlformats.org/drawingml/2006/table">
            <a:tbl>
              <a:tblPr>
                <a:noFill/>
                <a:tableStyleId>{34A8D602-F5EF-424F-B5F0-6B9AC47747CB}</a:tableStyleId>
              </a:tblPr>
              <a:tblGrid>
                <a:gridCol w="1978300"/>
                <a:gridCol w="5260700"/>
              </a:tblGrid>
              <a:tr h="347800">
                <a:tc>
                  <a:txBody>
                    <a:bodyPr/>
                    <a:lstStyle/>
                    <a:p>
                      <a:pPr indent="0" lvl="0" marL="0" rtl="0" algn="l">
                        <a:spcBef>
                          <a:spcPts val="0"/>
                        </a:spcBef>
                        <a:spcAft>
                          <a:spcPts val="0"/>
                        </a:spcAft>
                        <a:buNone/>
                      </a:pPr>
                      <a:r>
                        <a:rPr lang="id"/>
                        <a:t>Scope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34450">
                <a:tc>
                  <a:txBody>
                    <a:bodyPr/>
                    <a:lstStyle/>
                    <a:p>
                      <a:pPr indent="0" lvl="0" marL="0" rtl="0" algn="l">
                        <a:spcBef>
                          <a:spcPts val="0"/>
                        </a:spcBef>
                        <a:spcAft>
                          <a:spcPts val="0"/>
                        </a:spcAft>
                        <a:buNone/>
                      </a:pPr>
                      <a:r>
                        <a:rPr lang="id"/>
                        <a:t>singleton</a:t>
                      </a:r>
                      <a:endParaRPr/>
                    </a:p>
                  </a:txBody>
                  <a:tcPr marT="91425" marB="91425" marR="91425" marL="91425"/>
                </a:tc>
                <a:tc>
                  <a:txBody>
                    <a:bodyPr/>
                    <a:lstStyle/>
                    <a:p>
                      <a:pPr indent="0" lvl="0" marL="0" rtl="0" algn="l">
                        <a:spcBef>
                          <a:spcPts val="0"/>
                        </a:spcBef>
                        <a:spcAft>
                          <a:spcPts val="0"/>
                        </a:spcAft>
                        <a:buNone/>
                      </a:pPr>
                      <a:r>
                        <a:rPr lang="id"/>
                        <a:t>(Default) Hanya dibuat sekali dalam Spring IoC</a:t>
                      </a:r>
                      <a:endParaRPr/>
                    </a:p>
                  </a:txBody>
                  <a:tcPr marT="91425" marB="91425" marR="91425" marL="91425"/>
                </a:tc>
              </a:tr>
              <a:tr h="334450">
                <a:tc>
                  <a:txBody>
                    <a:bodyPr/>
                    <a:lstStyle/>
                    <a:p>
                      <a:pPr indent="0" lvl="0" marL="0" rtl="0" algn="l">
                        <a:spcBef>
                          <a:spcPts val="0"/>
                        </a:spcBef>
                        <a:spcAft>
                          <a:spcPts val="0"/>
                        </a:spcAft>
                        <a:buNone/>
                      </a:pPr>
                      <a:r>
                        <a:rPr lang="id"/>
                        <a:t>prototype</a:t>
                      </a:r>
                      <a:endParaRPr/>
                    </a:p>
                  </a:txBody>
                  <a:tcPr marT="91425" marB="91425" marR="91425" marL="91425"/>
                </a:tc>
                <a:tc>
                  <a:txBody>
                    <a:bodyPr/>
                    <a:lstStyle/>
                    <a:p>
                      <a:pPr indent="0" lvl="0" marL="0" rtl="0" algn="l">
                        <a:spcBef>
                          <a:spcPts val="0"/>
                        </a:spcBef>
                        <a:spcAft>
                          <a:spcPts val="0"/>
                        </a:spcAft>
                        <a:buNone/>
                      </a:pPr>
                      <a:r>
                        <a:rPr lang="id"/>
                        <a:t>Selalu dibuat object baru setiap kali bean diakses</a:t>
                      </a:r>
                      <a:endParaRPr/>
                    </a:p>
                  </a:txBody>
                  <a:tcPr marT="91425" marB="91425" marR="91425" marL="91425"/>
                </a:tc>
              </a:tr>
              <a:tr h="334450">
                <a:tc>
                  <a:txBody>
                    <a:bodyPr/>
                    <a:lstStyle/>
                    <a:p>
                      <a:pPr indent="0" lvl="0" marL="0" rtl="0" algn="l">
                        <a:spcBef>
                          <a:spcPts val="0"/>
                        </a:spcBef>
                        <a:spcAft>
                          <a:spcPts val="0"/>
                        </a:spcAft>
                        <a:buNone/>
                      </a:pPr>
                      <a:r>
                        <a:rPr lang="id"/>
                        <a:t>request</a:t>
                      </a:r>
                      <a:endParaRPr/>
                    </a:p>
                  </a:txBody>
                  <a:tcPr marT="91425" marB="91425" marR="91425" marL="91425"/>
                </a:tc>
                <a:tc>
                  <a:txBody>
                    <a:bodyPr/>
                    <a:lstStyle/>
                    <a:p>
                      <a:pPr indent="0" lvl="0" marL="0" rtl="0" algn="l">
                        <a:spcBef>
                          <a:spcPts val="0"/>
                        </a:spcBef>
                        <a:spcAft>
                          <a:spcPts val="0"/>
                        </a:spcAft>
                        <a:buNone/>
                      </a:pPr>
                      <a:r>
                        <a:rPr lang="id"/>
                        <a:t>Dibuat baru per HTTP Request (hanya untuk Web </a:t>
                      </a:r>
                      <a:r>
                        <a:rPr lang="id"/>
                        <a:t>App</a:t>
                      </a:r>
                      <a:r>
                        <a:rPr lang="id"/>
                        <a:t>)</a:t>
                      </a:r>
                      <a:endParaRPr/>
                    </a:p>
                  </a:txBody>
                  <a:tcPr marT="91425" marB="91425" marR="91425" marL="91425"/>
                </a:tc>
              </a:tr>
              <a:tr h="334450">
                <a:tc>
                  <a:txBody>
                    <a:bodyPr/>
                    <a:lstStyle/>
                    <a:p>
                      <a:pPr indent="0" lvl="0" marL="0" rtl="0" algn="l">
                        <a:spcBef>
                          <a:spcPts val="0"/>
                        </a:spcBef>
                        <a:spcAft>
                          <a:spcPts val="0"/>
                        </a:spcAft>
                        <a:buNone/>
                      </a:pPr>
                      <a:r>
                        <a:rPr lang="id"/>
                        <a:t>session</a:t>
                      </a:r>
                      <a:endParaRPr/>
                    </a:p>
                  </a:txBody>
                  <a:tcPr marT="91425" marB="91425" marR="91425" marL="91425"/>
                </a:tc>
                <a:tc>
                  <a:txBody>
                    <a:bodyPr/>
                    <a:lstStyle/>
                    <a:p>
                      <a:pPr indent="0" lvl="0" marL="0" rtl="0" algn="l">
                        <a:spcBef>
                          <a:spcPts val="0"/>
                        </a:spcBef>
                        <a:spcAft>
                          <a:spcPts val="0"/>
                        </a:spcAft>
                        <a:buNone/>
                      </a:pPr>
                      <a:r>
                        <a:rPr lang="id"/>
                        <a:t>Dibuat baru per HTTP Session (hanya untuk Web App)</a:t>
                      </a:r>
                      <a:endParaRPr/>
                    </a:p>
                  </a:txBody>
                  <a:tcPr marT="91425" marB="91425" marR="91425" marL="91425"/>
                </a:tc>
              </a:tr>
              <a:tr h="334450">
                <a:tc>
                  <a:txBody>
                    <a:bodyPr/>
                    <a:lstStyle/>
                    <a:p>
                      <a:pPr indent="0" lvl="0" marL="0" rtl="0" algn="l">
                        <a:spcBef>
                          <a:spcPts val="0"/>
                        </a:spcBef>
                        <a:spcAft>
                          <a:spcPts val="0"/>
                        </a:spcAft>
                        <a:buNone/>
                      </a:pPr>
                      <a:r>
                        <a:rPr lang="id"/>
                        <a:t>application</a:t>
                      </a:r>
                      <a:endParaRPr/>
                    </a:p>
                  </a:txBody>
                  <a:tcPr marT="91425" marB="91425" marR="91425" marL="91425"/>
                </a:tc>
                <a:tc>
                  <a:txBody>
                    <a:bodyPr/>
                    <a:lstStyle/>
                    <a:p>
                      <a:pPr indent="0" lvl="0" marL="0" rtl="0" algn="l">
                        <a:spcBef>
                          <a:spcPts val="0"/>
                        </a:spcBef>
                        <a:spcAft>
                          <a:spcPts val="0"/>
                        </a:spcAft>
                        <a:buNone/>
                      </a:pPr>
                      <a:r>
                        <a:rPr lang="id"/>
                        <a:t>Dibuat baru per ServletContext (hanya untuk Web App)</a:t>
                      </a:r>
                      <a:endParaRPr/>
                    </a:p>
                  </a:txBody>
                  <a:tcPr marT="91425" marB="91425" marR="91425" marL="91425"/>
                </a:tc>
              </a:tr>
              <a:tr h="334450">
                <a:tc>
                  <a:txBody>
                    <a:bodyPr/>
                    <a:lstStyle/>
                    <a:p>
                      <a:pPr indent="0" lvl="0" marL="0" rtl="0" algn="l">
                        <a:spcBef>
                          <a:spcPts val="0"/>
                        </a:spcBef>
                        <a:spcAft>
                          <a:spcPts val="0"/>
                        </a:spcAft>
                        <a:buNone/>
                      </a:pPr>
                      <a:r>
                        <a:rPr lang="id"/>
                        <a:t>websocket</a:t>
                      </a:r>
                      <a:endParaRPr/>
                    </a:p>
                  </a:txBody>
                  <a:tcPr marT="91425" marB="91425" marR="91425" marL="91425"/>
                </a:tc>
                <a:tc>
                  <a:txBody>
                    <a:bodyPr/>
                    <a:lstStyle/>
                    <a:p>
                      <a:pPr indent="0" lvl="0" marL="0" rtl="0" algn="l">
                        <a:spcBef>
                          <a:spcPts val="0"/>
                        </a:spcBef>
                        <a:spcAft>
                          <a:spcPts val="0"/>
                        </a:spcAft>
                        <a:buNone/>
                      </a:pPr>
                      <a:r>
                        <a:rPr lang="id"/>
                        <a:t>Dibuat baru per WebSocket (hanya untuk WebSocket App)</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Spring Framework</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Spring Framework adalah framework paling populer di Java</a:t>
            </a:r>
            <a:endParaRPr/>
          </a:p>
          <a:p>
            <a:pPr indent="-311150" lvl="0" marL="457200" rtl="0" algn="l">
              <a:spcBef>
                <a:spcPts val="0"/>
              </a:spcBef>
              <a:spcAft>
                <a:spcPts val="0"/>
              </a:spcAft>
              <a:buSzPts val="1300"/>
              <a:buChar char="●"/>
            </a:pPr>
            <a:r>
              <a:rPr lang="id"/>
              <a:t>Saking populernya, Spring Framework sampai mengalahkan popularitas Java Enterprise sendiri</a:t>
            </a:r>
            <a:endParaRPr/>
          </a:p>
          <a:p>
            <a:pPr indent="-311150" lvl="0" marL="457200" rtl="0" algn="l">
              <a:spcBef>
                <a:spcPts val="0"/>
              </a:spcBef>
              <a:spcAft>
                <a:spcPts val="0"/>
              </a:spcAft>
              <a:buSzPts val="1300"/>
              <a:buChar char="●"/>
            </a:pPr>
            <a:r>
              <a:rPr lang="id"/>
              <a:t>Spring Framework dibuat sekitar tahun 2003 oleh R</a:t>
            </a:r>
            <a:r>
              <a:rPr lang="id"/>
              <a:t>od Johnson, yang dibuat sebagai alternative Java Enterprise</a:t>
            </a:r>
            <a:endParaRPr/>
          </a:p>
          <a:p>
            <a:pPr indent="-311150" lvl="0" marL="457200" rtl="0" algn="l">
              <a:spcBef>
                <a:spcPts val="0"/>
              </a:spcBef>
              <a:spcAft>
                <a:spcPts val="0"/>
              </a:spcAft>
              <a:buSzPts val="1300"/>
              <a:buChar char="●"/>
            </a:pPr>
            <a:r>
              <a:rPr lang="id"/>
              <a:t>Spring Framework semakin populer karena sangat ringan dan mudah digunakan dibandingkan Java Enterprise</a:t>
            </a:r>
            <a:endParaRPr/>
          </a:p>
          <a:p>
            <a:pPr indent="-311150" lvl="0" marL="457200" rtl="0" algn="l">
              <a:spcBef>
                <a:spcPts val="0"/>
              </a:spcBef>
              <a:spcAft>
                <a:spcPts val="0"/>
              </a:spcAft>
              <a:buSzPts val="1300"/>
              <a:buChar char="●"/>
            </a:pPr>
            <a:r>
              <a:rPr lang="id" u="sng">
                <a:solidFill>
                  <a:schemeClr val="hlink"/>
                </a:solidFill>
                <a:hlinkClick r:id="rId3"/>
              </a:rPr>
              <a:t>https://spring.io/</a:t>
            </a:r>
            <a:r>
              <a:rPr lang="id"/>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Scope Prototype</a:t>
            </a:r>
            <a:endParaRPr/>
          </a:p>
        </p:txBody>
      </p:sp>
      <p:pic>
        <p:nvPicPr>
          <p:cNvPr id="566" name="Google Shape;566;p94"/>
          <p:cNvPicPr preferRelativeResize="0"/>
          <p:nvPr/>
        </p:nvPicPr>
        <p:blipFill>
          <a:blip r:embed="rId3">
            <a:alphaModFix/>
          </a:blip>
          <a:stretch>
            <a:fillRect/>
          </a:stretch>
        </p:blipFill>
        <p:spPr>
          <a:xfrm>
            <a:off x="152400" y="2006250"/>
            <a:ext cx="8839199" cy="266143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572" name="Google Shape;572;p95"/>
          <p:cNvPicPr preferRelativeResize="0"/>
          <p:nvPr/>
        </p:nvPicPr>
        <p:blipFill>
          <a:blip r:embed="rId3">
            <a:alphaModFix/>
          </a:blip>
          <a:stretch>
            <a:fillRect/>
          </a:stretch>
        </p:blipFill>
        <p:spPr>
          <a:xfrm>
            <a:off x="152400" y="2006250"/>
            <a:ext cx="8839202" cy="244488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Scope</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Scope</a:t>
            </a:r>
            <a:endParaRPr/>
          </a:p>
        </p:txBody>
      </p:sp>
      <p:sp>
        <p:nvSpPr>
          <p:cNvPr id="583" name="Google Shape;583;p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scope yang disediakan oleh Spring tidak bisa memenuhi kebutuhan kita, kita juga bisa membuat scope sendiri</a:t>
            </a:r>
            <a:endParaRPr/>
          </a:p>
          <a:p>
            <a:pPr indent="-311150" lvl="0" marL="457200" rtl="0" algn="l">
              <a:spcBef>
                <a:spcPts val="0"/>
              </a:spcBef>
              <a:spcAft>
                <a:spcPts val="0"/>
              </a:spcAft>
              <a:buSzPts val="1300"/>
              <a:buChar char="●"/>
            </a:pPr>
            <a:r>
              <a:rPr lang="id"/>
              <a:t>Caranya dengan membuat class yang implement interface Scope</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https://docs.spring.io/spring-framework/docs/current/javadoc-api/org/springframework/beans/factory/config/Scope.html</a:t>
            </a:r>
            <a:r>
              <a:rPr lang="id"/>
              <a:t> </a:t>
            </a:r>
            <a:endParaRPr/>
          </a:p>
          <a:p>
            <a:pPr indent="-311150" lvl="0" marL="457200" rtl="0" algn="l">
              <a:spcBef>
                <a:spcPts val="0"/>
              </a:spcBef>
              <a:spcAft>
                <a:spcPts val="0"/>
              </a:spcAft>
              <a:buSzPts val="1300"/>
              <a:buChar char="●"/>
            </a:pPr>
            <a:r>
              <a:rPr lang="id"/>
              <a:t>Selanjutnya untuk meregistrasikannya, kita bisa membuat bean CustomScopeConfigurer</a:t>
            </a:r>
            <a:endParaRPr/>
          </a:p>
          <a:p>
            <a:pPr indent="-311150" lvl="0" marL="457200" rtl="0" algn="l">
              <a:spcBef>
                <a:spcPts val="0"/>
              </a:spcBef>
              <a:spcAft>
                <a:spcPts val="0"/>
              </a:spcAft>
              <a:buSzPts val="1300"/>
              <a:buChar char="●"/>
            </a:pPr>
            <a:r>
              <a:rPr lang="id" u="sng">
                <a:solidFill>
                  <a:schemeClr val="hlink"/>
                </a:solidFill>
                <a:hlinkClick r:id="rId4"/>
              </a:rPr>
              <a:t>https://docs.spring.io/spring-framework/docs/current/javadoc-api/org/springframework/beans/factory/config/CustomScopeConfigurer.html</a:t>
            </a:r>
            <a:r>
              <a:rPr lang="id"/>
              <a:t>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Doubleton Scope</a:t>
            </a:r>
            <a:endParaRPr/>
          </a:p>
        </p:txBody>
      </p:sp>
      <p:pic>
        <p:nvPicPr>
          <p:cNvPr id="589" name="Google Shape;589;p98"/>
          <p:cNvPicPr preferRelativeResize="0"/>
          <p:nvPr/>
        </p:nvPicPr>
        <p:blipFill>
          <a:blip r:embed="rId3">
            <a:alphaModFix/>
          </a:blip>
          <a:stretch>
            <a:fillRect/>
          </a:stretch>
        </p:blipFill>
        <p:spPr>
          <a:xfrm>
            <a:off x="152400" y="2006250"/>
            <a:ext cx="4286203" cy="2984850"/>
          </a:xfrm>
          <a:prstGeom prst="rect">
            <a:avLst/>
          </a:prstGeom>
          <a:noFill/>
          <a:ln>
            <a:noFill/>
          </a:ln>
        </p:spPr>
      </p:pic>
      <p:pic>
        <p:nvPicPr>
          <p:cNvPr id="590" name="Google Shape;590;p98"/>
          <p:cNvPicPr preferRelativeResize="0"/>
          <p:nvPr/>
        </p:nvPicPr>
        <p:blipFill>
          <a:blip r:embed="rId4">
            <a:alphaModFix/>
          </a:blip>
          <a:stretch>
            <a:fillRect/>
          </a:stretch>
        </p:blipFill>
        <p:spPr>
          <a:xfrm>
            <a:off x="4591003" y="2006250"/>
            <a:ext cx="4400598" cy="255692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Register Doubleton Scope</a:t>
            </a:r>
            <a:endParaRPr/>
          </a:p>
        </p:txBody>
      </p:sp>
      <p:pic>
        <p:nvPicPr>
          <p:cNvPr id="596" name="Google Shape;596;p99"/>
          <p:cNvPicPr preferRelativeResize="0"/>
          <p:nvPr/>
        </p:nvPicPr>
        <p:blipFill>
          <a:blip r:embed="rId3">
            <a:alphaModFix/>
          </a:blip>
          <a:stretch>
            <a:fillRect/>
          </a:stretch>
        </p:blipFill>
        <p:spPr>
          <a:xfrm>
            <a:off x="152400" y="2006250"/>
            <a:ext cx="7100175" cy="29848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Doubleton Bean</a:t>
            </a:r>
            <a:endParaRPr/>
          </a:p>
        </p:txBody>
      </p:sp>
      <p:pic>
        <p:nvPicPr>
          <p:cNvPr id="602" name="Google Shape;602;p100"/>
          <p:cNvPicPr preferRelativeResize="0"/>
          <p:nvPr/>
        </p:nvPicPr>
        <p:blipFill>
          <a:blip r:embed="rId3">
            <a:alphaModFix/>
          </a:blip>
          <a:stretch>
            <a:fillRect/>
          </a:stretch>
        </p:blipFill>
        <p:spPr>
          <a:xfrm>
            <a:off x="152400" y="2006250"/>
            <a:ext cx="8256480"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Life Cycle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Life Cycle</a:t>
            </a:r>
            <a:endParaRPr/>
          </a:p>
        </p:txBody>
      </p:sp>
      <p:sp>
        <p:nvSpPr>
          <p:cNvPr id="613" name="Google Shape;613;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Spring Container memiliki alur hidup, dan jika kita ingin berinteraksi dengan alur hidup nya Spring, kita juga bisa lakukan</a:t>
            </a:r>
            <a:endParaRPr/>
          </a:p>
          <a:p>
            <a:pPr indent="-311150" lvl="0" marL="457200" rtl="0" algn="l">
              <a:spcBef>
                <a:spcPts val="0"/>
              </a:spcBef>
              <a:spcAft>
                <a:spcPts val="0"/>
              </a:spcAft>
              <a:buSzPts val="1300"/>
              <a:buChar char="●"/>
            </a:pPr>
            <a:r>
              <a:rPr lang="id"/>
              <a:t>Saat pertama kali Spring berjalan dan sudah selesai membuat bean, Spring akan memberitahu bean tersebut bahwa bean tersebut sudah siap, artinya semua dependencies sudah dimasukkan.</a:t>
            </a:r>
            <a:endParaRPr/>
          </a:p>
          <a:p>
            <a:pPr indent="-311150" lvl="0" marL="457200" rtl="0" algn="l">
              <a:spcBef>
                <a:spcPts val="0"/>
              </a:spcBef>
              <a:spcAft>
                <a:spcPts val="0"/>
              </a:spcAft>
              <a:buSzPts val="1300"/>
              <a:buChar char="●"/>
            </a:pPr>
            <a:r>
              <a:rPr lang="id"/>
              <a:t>Dan ketika aplikasi Spring akan mati, Spring juga akan memberitahu semua bean bahwa bean tersebut akan dihancurkan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Life Cycle Callback</a:t>
            </a:r>
            <a:endParaRPr/>
          </a:p>
        </p:txBody>
      </p:sp>
      <p:sp>
        <p:nvSpPr>
          <p:cNvPr id="619" name="Google Shape;619;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bean tidak bisa tahu alur hidup Spring ketika selesai membuat bean dan ketika akan menghancurkan bean</a:t>
            </a:r>
            <a:endParaRPr/>
          </a:p>
          <a:p>
            <a:pPr indent="-311150" lvl="0" marL="457200" rtl="0" algn="l">
              <a:spcBef>
                <a:spcPts val="0"/>
              </a:spcBef>
              <a:spcAft>
                <a:spcPts val="0"/>
              </a:spcAft>
              <a:buSzPts val="1300"/>
              <a:buChar char="●"/>
            </a:pPr>
            <a:r>
              <a:rPr lang="id"/>
              <a:t>Jika kita tertarik untuk bereaksi ketika alur hidup Spring terjadi, maka kita bisa implements interface InitializingBean dan DisposableBean</a:t>
            </a:r>
            <a:endParaRPr/>
          </a:p>
          <a:p>
            <a:pPr indent="-311150" lvl="0" marL="457200" rtl="0" algn="l">
              <a:spcBef>
                <a:spcPts val="0"/>
              </a:spcBef>
              <a:spcAft>
                <a:spcPts val="0"/>
              </a:spcAft>
              <a:buSzPts val="1300"/>
              <a:buChar char="●"/>
            </a:pPr>
            <a:r>
              <a:rPr lang="id"/>
              <a:t>InitializingBean digunakan jika kita ingin bereaksi ketika Spring selesai membuat bean</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https://docs.spring.io/spring-framework/docs/current/javadoc-api/org/springframework/beans/factory/InitializingBean.html</a:t>
            </a:r>
            <a:endParaRPr/>
          </a:p>
          <a:p>
            <a:pPr indent="-311150" lvl="0" marL="457200" rtl="0" algn="l">
              <a:spcBef>
                <a:spcPts val="0"/>
              </a:spcBef>
              <a:spcAft>
                <a:spcPts val="0"/>
              </a:spcAft>
              <a:buSzPts val="1300"/>
              <a:buChar char="●"/>
            </a:pPr>
            <a:r>
              <a:rPr lang="id"/>
              <a:t>DisposableBean digunakan jika kita ingin bereaksi ketika Spring akan menghancurkan bean</a:t>
            </a:r>
            <a:endParaRPr/>
          </a:p>
          <a:p>
            <a:pPr indent="-311150" lvl="0" marL="457200" rtl="0" algn="l">
              <a:spcBef>
                <a:spcPts val="0"/>
              </a:spcBef>
              <a:spcAft>
                <a:spcPts val="0"/>
              </a:spcAft>
              <a:buSzPts val="1300"/>
              <a:buChar char="●"/>
            </a:pPr>
            <a:r>
              <a:rPr lang="id" u="sng">
                <a:solidFill>
                  <a:schemeClr val="hlink"/>
                </a:solidFill>
                <a:hlinkClick r:id="rId4"/>
              </a:rPr>
              <a:t>https://docs.spring.io/spring-framework/docs/current/javadoc-api/org/springframework/beans/factory/DisposableBean.html</a:t>
            </a:r>
            <a:r>
              <a:rPr lang="id"/>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Spring Boot</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Spring Boot merupakan framework untuk mempermudah pembuatan aplikasi Spring Framework</a:t>
            </a:r>
            <a:endParaRPr/>
          </a:p>
          <a:p>
            <a:pPr indent="-311150" lvl="0" marL="457200" rtl="0" algn="l">
              <a:spcBef>
                <a:spcPts val="0"/>
              </a:spcBef>
              <a:spcAft>
                <a:spcPts val="0"/>
              </a:spcAft>
              <a:buSzPts val="1300"/>
              <a:buChar char="●"/>
            </a:pPr>
            <a:r>
              <a:rPr lang="id"/>
              <a:t>Dahulu untuk menggunakan Spring Framework, untuk pemula tidaklah mudah, karena terlalu banyak yang harus dilakukan sebelum bisa membuat aplikasi</a:t>
            </a:r>
            <a:endParaRPr/>
          </a:p>
          <a:p>
            <a:pPr indent="-311150" lvl="0" marL="457200" rtl="0" algn="l">
              <a:spcBef>
                <a:spcPts val="0"/>
              </a:spcBef>
              <a:spcAft>
                <a:spcPts val="0"/>
              </a:spcAft>
              <a:buSzPts val="1300"/>
              <a:buChar char="●"/>
            </a:pPr>
            <a:r>
              <a:rPr lang="id"/>
              <a:t>Spring Boot menjadikan kompleksitas tersebut ditangani secara otomatis oleh Spring Boot, sehingga kita bisa membuat aplikasi Spring Framework secara cepat tanpa harus melakukan pengaturan apapun</a:t>
            </a:r>
            <a:endParaRPr/>
          </a:p>
          <a:p>
            <a:pPr indent="-311150" lvl="0" marL="457200" rtl="0" algn="l">
              <a:spcBef>
                <a:spcPts val="0"/>
              </a:spcBef>
              <a:spcAft>
                <a:spcPts val="0"/>
              </a:spcAft>
              <a:buSzPts val="1300"/>
              <a:buChar char="●"/>
            </a:pPr>
            <a:r>
              <a:rPr lang="id"/>
              <a:t>Spring Boot sekarang sudah menjadi salah satu framework wajib ketika kita ingin membuat aplikasi Spring Framework</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Connection Class</a:t>
            </a:r>
            <a:endParaRPr/>
          </a:p>
        </p:txBody>
      </p:sp>
      <p:pic>
        <p:nvPicPr>
          <p:cNvPr id="625" name="Google Shape;625;p104"/>
          <p:cNvPicPr preferRelativeResize="0"/>
          <p:nvPr/>
        </p:nvPicPr>
        <p:blipFill>
          <a:blip r:embed="rId3">
            <a:alphaModFix/>
          </a:blip>
          <a:stretch>
            <a:fillRect/>
          </a:stretch>
        </p:blipFill>
        <p:spPr>
          <a:xfrm>
            <a:off x="152400" y="2006250"/>
            <a:ext cx="8140500"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LifeCycle Configuration</a:t>
            </a:r>
            <a:endParaRPr/>
          </a:p>
        </p:txBody>
      </p:sp>
      <p:pic>
        <p:nvPicPr>
          <p:cNvPr id="631" name="Google Shape;631;p105"/>
          <p:cNvPicPr preferRelativeResize="0"/>
          <p:nvPr/>
        </p:nvPicPr>
        <p:blipFill>
          <a:blip r:embed="rId3">
            <a:alphaModFix/>
          </a:blip>
          <a:stretch>
            <a:fillRect/>
          </a:stretch>
        </p:blipFill>
        <p:spPr>
          <a:xfrm>
            <a:off x="152400" y="2006250"/>
            <a:ext cx="8839203" cy="267127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Connection</a:t>
            </a:r>
            <a:endParaRPr/>
          </a:p>
        </p:txBody>
      </p:sp>
      <p:pic>
        <p:nvPicPr>
          <p:cNvPr id="637" name="Google Shape;637;p106"/>
          <p:cNvPicPr preferRelativeResize="0"/>
          <p:nvPr/>
        </p:nvPicPr>
        <p:blipFill>
          <a:blip r:embed="rId3">
            <a:alphaModFix/>
          </a:blip>
          <a:stretch>
            <a:fillRect/>
          </a:stretch>
        </p:blipFill>
        <p:spPr>
          <a:xfrm>
            <a:off x="152400" y="2006250"/>
            <a:ext cx="8839200" cy="199743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Life Cycle Annotation</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Life Cycle Annotation</a:t>
            </a:r>
            <a:endParaRPr/>
          </a:p>
        </p:txBody>
      </p:sp>
      <p:sp>
        <p:nvSpPr>
          <p:cNvPr id="648" name="Google Shape;648;p1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interface InitializingBean dan DisposableBean, kita juga bisa menggunakan annotation untuk mendaftarkan callback method untuk lifecycle</a:t>
            </a:r>
            <a:endParaRPr/>
          </a:p>
          <a:p>
            <a:pPr indent="-311150" lvl="0" marL="457200" rtl="0" algn="l">
              <a:spcBef>
                <a:spcPts val="0"/>
              </a:spcBef>
              <a:spcAft>
                <a:spcPts val="0"/>
              </a:spcAft>
              <a:buSzPts val="1300"/>
              <a:buChar char="●"/>
            </a:pPr>
            <a:r>
              <a:rPr lang="id"/>
              <a:t>Pada annotation @Bean, terdapat method initMethod() dan destoyMethod()</a:t>
            </a:r>
            <a:endParaRPr/>
          </a:p>
          <a:p>
            <a:pPr indent="-311150" lvl="0" marL="457200" rtl="0" algn="l">
              <a:spcBef>
                <a:spcPts val="0"/>
              </a:spcBef>
              <a:spcAft>
                <a:spcPts val="0"/>
              </a:spcAft>
              <a:buSzPts val="1300"/>
              <a:buChar char="●"/>
            </a:pPr>
            <a:r>
              <a:rPr lang="id"/>
              <a:t>initMethod() digunakan untuk meregistrasikan method yang akan dipanggil ketika bean selesai dibuat</a:t>
            </a:r>
            <a:endParaRPr/>
          </a:p>
          <a:p>
            <a:pPr indent="-311150" lvl="0" marL="457200" rtl="0" algn="l">
              <a:spcBef>
                <a:spcPts val="0"/>
              </a:spcBef>
              <a:spcAft>
                <a:spcPts val="0"/>
              </a:spcAft>
              <a:buSzPts val="1300"/>
              <a:buChar char="●"/>
            </a:pPr>
            <a:r>
              <a:rPr lang="id"/>
              <a:t>destroyMethod() digunakan untuk meregistrasikan method yang akan dipanggil ketika bean akan dihancurkan</a:t>
            </a:r>
            <a:endParaRPr/>
          </a:p>
          <a:p>
            <a:pPr indent="-311150" lvl="0" marL="457200" rtl="0" algn="l">
              <a:spcBef>
                <a:spcPts val="0"/>
              </a:spcBef>
              <a:spcAft>
                <a:spcPts val="0"/>
              </a:spcAft>
              <a:buSzPts val="1300"/>
              <a:buChar char="●"/>
            </a:pPr>
            <a:r>
              <a:rPr lang="id"/>
              <a:t>Methodnya harus tanpa parameter, dan return value nya tidak akan dipedulikan, jadi sebaiknya gunakan void saja</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 Class</a:t>
            </a:r>
            <a:endParaRPr/>
          </a:p>
        </p:txBody>
      </p:sp>
      <p:pic>
        <p:nvPicPr>
          <p:cNvPr id="654" name="Google Shape;654;p109"/>
          <p:cNvPicPr preferRelativeResize="0"/>
          <p:nvPr/>
        </p:nvPicPr>
        <p:blipFill>
          <a:blip r:embed="rId3">
            <a:alphaModFix/>
          </a:blip>
          <a:stretch>
            <a:fillRect/>
          </a:stretch>
        </p:blipFill>
        <p:spPr>
          <a:xfrm>
            <a:off x="152400" y="2006250"/>
            <a:ext cx="8380059" cy="298484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 Configuration</a:t>
            </a:r>
            <a:endParaRPr/>
          </a:p>
        </p:txBody>
      </p:sp>
      <p:pic>
        <p:nvPicPr>
          <p:cNvPr id="660" name="Google Shape;660;p110"/>
          <p:cNvPicPr preferRelativeResize="0"/>
          <p:nvPr/>
        </p:nvPicPr>
        <p:blipFill>
          <a:blip r:embed="rId3">
            <a:alphaModFix/>
          </a:blip>
          <a:stretch>
            <a:fillRect/>
          </a:stretch>
        </p:blipFill>
        <p:spPr>
          <a:xfrm>
            <a:off x="152400" y="2006250"/>
            <a:ext cx="8839201" cy="168160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Server</a:t>
            </a:r>
            <a:endParaRPr/>
          </a:p>
        </p:txBody>
      </p:sp>
      <p:pic>
        <p:nvPicPr>
          <p:cNvPr id="666" name="Google Shape;666;p111"/>
          <p:cNvPicPr preferRelativeResize="0"/>
          <p:nvPr/>
        </p:nvPicPr>
        <p:blipFill>
          <a:blip r:embed="rId3">
            <a:alphaModFix/>
          </a:blip>
          <a:stretch>
            <a:fillRect/>
          </a:stretch>
        </p:blipFill>
        <p:spPr>
          <a:xfrm>
            <a:off x="152400" y="2006250"/>
            <a:ext cx="8839197" cy="160812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@PostConstruct dan @PreDestroy</a:t>
            </a:r>
            <a:endParaRPr/>
          </a:p>
        </p:txBody>
      </p:sp>
      <p:sp>
        <p:nvSpPr>
          <p:cNvPr id="672" name="Google Shape;672;p11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annotation @Bean, untuk menandai sebuah method adalah init method dan destroy method, kita juga bisa menggunakan annotation pada method nya secara langsung</a:t>
            </a:r>
            <a:endParaRPr/>
          </a:p>
          <a:p>
            <a:pPr indent="-311150" lvl="0" marL="457200" rtl="0" algn="l">
              <a:spcBef>
                <a:spcPts val="0"/>
              </a:spcBef>
              <a:spcAft>
                <a:spcPts val="0"/>
              </a:spcAft>
              <a:buSzPts val="1300"/>
              <a:buChar char="●"/>
            </a:pPr>
            <a:r>
              <a:rPr lang="id"/>
              <a:t>Ini bisa digunakan untuk menghindari kita lupa menyebutkan init dan destroy method ketika membuat @Bean</a:t>
            </a:r>
            <a:endParaRPr/>
          </a:p>
          <a:p>
            <a:pPr indent="-311150" lvl="0" marL="457200" rtl="0" algn="l">
              <a:spcBef>
                <a:spcPts val="0"/>
              </a:spcBef>
              <a:spcAft>
                <a:spcPts val="0"/>
              </a:spcAft>
              <a:buSzPts val="1300"/>
              <a:buChar char="●"/>
            </a:pPr>
            <a:r>
              <a:rPr lang="id"/>
              <a:t>@PostConstruct merupakan method yang ditandai harus dipanggil ketika bean selesai dibuat</a:t>
            </a:r>
            <a:endParaRPr/>
          </a:p>
          <a:p>
            <a:pPr indent="-311150" lvl="0" marL="457200" rtl="0" algn="l">
              <a:spcBef>
                <a:spcPts val="0"/>
              </a:spcBef>
              <a:spcAft>
                <a:spcPts val="0"/>
              </a:spcAft>
              <a:buSzPts val="1300"/>
              <a:buChar char="●"/>
            </a:pPr>
            <a:r>
              <a:rPr lang="id"/>
              <a:t>@PreDestroy merupakan method yang ditandai harus dipanggil ketika bean akan dihancurkan</a:t>
            </a:r>
            <a:endParaRPr/>
          </a:p>
          <a:p>
            <a:pPr indent="-311150" lvl="0" marL="457200" rtl="0" algn="l">
              <a:spcBef>
                <a:spcPts val="0"/>
              </a:spcBef>
              <a:spcAft>
                <a:spcPts val="0"/>
              </a:spcAft>
              <a:buSzPts val="1300"/>
              <a:buChar char="●"/>
            </a:pPr>
            <a:r>
              <a:rPr lang="id"/>
              <a:t>Jika sudah menggunakan annotation ini, kita tidak perlu lagi menyebutkan nya di @Bean</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 Class</a:t>
            </a:r>
            <a:endParaRPr/>
          </a:p>
        </p:txBody>
      </p:sp>
      <p:pic>
        <p:nvPicPr>
          <p:cNvPr id="678" name="Google Shape;678;p113"/>
          <p:cNvPicPr preferRelativeResize="0"/>
          <p:nvPr/>
        </p:nvPicPr>
        <p:blipFill>
          <a:blip r:embed="rId3">
            <a:alphaModFix/>
          </a:blip>
          <a:stretch>
            <a:fillRect/>
          </a:stretch>
        </p:blipFill>
        <p:spPr>
          <a:xfrm>
            <a:off x="152400" y="2006250"/>
            <a:ext cx="7111276" cy="2984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Menggunakan Spring?</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Tidak bisa dipungkiri, saat ini Spring adalah satu-satunya framework paling populer di Java</a:t>
            </a:r>
            <a:endParaRPr/>
          </a:p>
          <a:p>
            <a:pPr indent="-311150" lvl="0" marL="457200" rtl="0" algn="l">
              <a:spcBef>
                <a:spcPts val="0"/>
              </a:spcBef>
              <a:spcAft>
                <a:spcPts val="0"/>
              </a:spcAft>
              <a:buSzPts val="1300"/>
              <a:buChar char="●"/>
            </a:pPr>
            <a:r>
              <a:rPr lang="id"/>
              <a:t>Belum ada yang bisa menandingi popularitasnya di Java</a:t>
            </a:r>
            <a:endParaRPr/>
          </a:p>
          <a:p>
            <a:pPr indent="-311150" lvl="0" marL="457200" rtl="0" algn="l">
              <a:spcBef>
                <a:spcPts val="0"/>
              </a:spcBef>
              <a:spcAft>
                <a:spcPts val="0"/>
              </a:spcAft>
              <a:buSzPts val="1300"/>
              <a:buChar char="●"/>
            </a:pPr>
            <a:r>
              <a:rPr lang="id"/>
              <a:t>Saking populernya, bahkan banyak perusahaan pindah ke JVM karena ingin menggunakan Spring-nya, bukan Java</a:t>
            </a:r>
            <a:endParaRPr/>
          </a:p>
          <a:p>
            <a:pPr indent="-311150" lvl="0" marL="457200" rtl="0" algn="l">
              <a:spcBef>
                <a:spcPts val="0"/>
              </a:spcBef>
              <a:spcAft>
                <a:spcPts val="0"/>
              </a:spcAft>
              <a:buSzPts val="1300"/>
              <a:buChar char="●"/>
            </a:pPr>
            <a:r>
              <a:rPr lang="id"/>
              <a:t>Dengan banyaknya bahasa yang bisa berjalan di atas JVM, seperti Kotlin, Groovy dan Scala, maka secara programmer punya banyak pilihan bahasa pemrograman ketika menggunakan Spring</a:t>
            </a:r>
            <a:endParaRPr/>
          </a:p>
          <a:p>
            <a:pPr indent="-311150" lvl="0" marL="457200" rtl="0" algn="l">
              <a:spcBef>
                <a:spcPts val="0"/>
              </a:spcBef>
              <a:spcAft>
                <a:spcPts val="0"/>
              </a:spcAft>
              <a:buSzPts val="1300"/>
              <a:buChar char="●"/>
            </a:pPr>
            <a:r>
              <a:rPr lang="id"/>
              <a:t>Spring juga sudah banyak sekali diadopsi di banyak perusahaan, baik itu skala besar atau kecil</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a:t>
            </a:r>
            <a:endParaRPr/>
          </a:p>
        </p:txBody>
      </p:sp>
      <p:sp>
        <p:nvSpPr>
          <p:cNvPr id="689" name="Google Shape;689;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nanti kita membuat aplikasi, tidak mungkin kita hanya akan membuat satu Configuration Class</a:t>
            </a:r>
            <a:endParaRPr/>
          </a:p>
          <a:p>
            <a:pPr indent="-311150" lvl="0" marL="457200" rtl="0" algn="l">
              <a:spcBef>
                <a:spcPts val="0"/>
              </a:spcBef>
              <a:spcAft>
                <a:spcPts val="0"/>
              </a:spcAft>
              <a:buSzPts val="1300"/>
              <a:buChar char="●"/>
            </a:pPr>
            <a:r>
              <a:rPr lang="id"/>
              <a:t>Biasanya kita akan membuat banyak sekali, tergantung seberapa kompleks aplikasi kita</a:t>
            </a:r>
            <a:endParaRPr/>
          </a:p>
          <a:p>
            <a:pPr indent="-311150" lvl="0" marL="457200" rtl="0" algn="l">
              <a:spcBef>
                <a:spcPts val="0"/>
              </a:spcBef>
              <a:spcAft>
                <a:spcPts val="0"/>
              </a:spcAft>
              <a:buSzPts val="1300"/>
              <a:buChar char="●"/>
            </a:pPr>
            <a:r>
              <a:rPr lang="id"/>
              <a:t>Spring mendukung import Configuration Class lain jika dibutuhkan</a:t>
            </a:r>
            <a:endParaRPr/>
          </a:p>
          <a:p>
            <a:pPr indent="-311150" lvl="0" marL="457200" rtl="0" algn="l">
              <a:spcBef>
                <a:spcPts val="0"/>
              </a:spcBef>
              <a:spcAft>
                <a:spcPts val="0"/>
              </a:spcAft>
              <a:buSzPts val="1300"/>
              <a:buChar char="●"/>
            </a:pPr>
            <a:r>
              <a:rPr lang="id"/>
              <a:t>Kita bisa menggunakan annotation @Import, lalu sebutkan Configuration Class mana yang ingin kita import</a:t>
            </a:r>
            <a:endParaRPr/>
          </a:p>
          <a:p>
            <a:pPr indent="-311150" lvl="0" marL="457200" rtl="0" algn="l">
              <a:spcBef>
                <a:spcPts val="0"/>
              </a:spcBef>
              <a:spcAft>
                <a:spcPts val="0"/>
              </a:spcAft>
              <a:buSzPts val="1300"/>
              <a:buChar char="●"/>
            </a:pPr>
            <a:r>
              <a:rPr lang="id"/>
              <a:t>Ketika kita melakukan import, kita bisa import lebih dari satu class</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https://docs.spring.io/spring-framework/docs/current/javadoc-api/org/springframework/context/annotation/Import.html</a:t>
            </a:r>
            <a:r>
              <a:rPr lang="id"/>
              <a:t>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Foo dan Bar Configuration</a:t>
            </a:r>
            <a:endParaRPr/>
          </a:p>
        </p:txBody>
      </p:sp>
      <p:pic>
        <p:nvPicPr>
          <p:cNvPr id="695" name="Google Shape;695;p116"/>
          <p:cNvPicPr preferRelativeResize="0"/>
          <p:nvPr/>
        </p:nvPicPr>
        <p:blipFill>
          <a:blip r:embed="rId3">
            <a:alphaModFix/>
          </a:blip>
          <a:stretch>
            <a:fillRect/>
          </a:stretch>
        </p:blipFill>
        <p:spPr>
          <a:xfrm>
            <a:off x="152400" y="2006250"/>
            <a:ext cx="4028879" cy="2984851"/>
          </a:xfrm>
          <a:prstGeom prst="rect">
            <a:avLst/>
          </a:prstGeom>
          <a:noFill/>
          <a:ln>
            <a:noFill/>
          </a:ln>
        </p:spPr>
      </p:pic>
      <p:pic>
        <p:nvPicPr>
          <p:cNvPr id="696" name="Google Shape;696;p116"/>
          <p:cNvPicPr preferRelativeResize="0"/>
          <p:nvPr/>
        </p:nvPicPr>
        <p:blipFill>
          <a:blip r:embed="rId4">
            <a:alphaModFix/>
          </a:blip>
          <a:stretch>
            <a:fillRect/>
          </a:stretch>
        </p:blipFill>
        <p:spPr>
          <a:xfrm>
            <a:off x="4333679" y="2006250"/>
            <a:ext cx="3927433" cy="298484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Import Configuration</a:t>
            </a:r>
            <a:endParaRPr/>
          </a:p>
        </p:txBody>
      </p:sp>
      <p:pic>
        <p:nvPicPr>
          <p:cNvPr id="702" name="Google Shape;702;p117"/>
          <p:cNvPicPr preferRelativeResize="0"/>
          <p:nvPr/>
        </p:nvPicPr>
        <p:blipFill>
          <a:blip r:embed="rId3">
            <a:alphaModFix/>
          </a:blip>
          <a:stretch>
            <a:fillRect/>
          </a:stretch>
        </p:blipFill>
        <p:spPr>
          <a:xfrm>
            <a:off x="152400" y="2006250"/>
            <a:ext cx="8517743" cy="29848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Bean</a:t>
            </a:r>
            <a:endParaRPr/>
          </a:p>
        </p:txBody>
      </p:sp>
      <p:pic>
        <p:nvPicPr>
          <p:cNvPr id="708" name="Google Shape;708;p118"/>
          <p:cNvPicPr preferRelativeResize="0"/>
          <p:nvPr/>
        </p:nvPicPr>
        <p:blipFill>
          <a:blip r:embed="rId3">
            <a:alphaModFix/>
          </a:blip>
          <a:stretch>
            <a:fillRect/>
          </a:stretch>
        </p:blipFill>
        <p:spPr>
          <a:xfrm>
            <a:off x="152400" y="2006250"/>
            <a:ext cx="8839200" cy="22098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Component Scan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Component Scan</a:t>
            </a:r>
            <a:endParaRPr/>
          </a:p>
        </p:txBody>
      </p:sp>
      <p:sp>
        <p:nvSpPr>
          <p:cNvPr id="719" name="Google Shape;719;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Import adalah hal yang sangat menarik, karena kita bisa memecah Configuration Class menjadi banyak Class</a:t>
            </a:r>
            <a:endParaRPr/>
          </a:p>
          <a:p>
            <a:pPr indent="-311150" lvl="0" marL="457200" rtl="0" algn="l">
              <a:spcBef>
                <a:spcPts val="0"/>
              </a:spcBef>
              <a:spcAft>
                <a:spcPts val="0"/>
              </a:spcAft>
              <a:buSzPts val="1300"/>
              <a:buChar char="●"/>
            </a:pPr>
            <a:r>
              <a:rPr lang="id"/>
              <a:t>Namun semakin lama, pasti aplikasi kita akan semakin besar, dan secara otomatis Configuration Class akan menjadi banyak</a:t>
            </a:r>
            <a:endParaRPr/>
          </a:p>
          <a:p>
            <a:pPr indent="-311150" lvl="0" marL="457200" rtl="0" algn="l">
              <a:spcBef>
                <a:spcPts val="0"/>
              </a:spcBef>
              <a:spcAft>
                <a:spcPts val="0"/>
              </a:spcAft>
              <a:buSzPts val="1300"/>
              <a:buChar char="●"/>
            </a:pPr>
            <a:r>
              <a:rPr lang="id"/>
              <a:t>Melakukan import satu persatu sudah tidak menyenangkan lagi jika terlalu banyak</a:t>
            </a:r>
            <a:endParaRPr/>
          </a:p>
          <a:p>
            <a:pPr indent="-311150" lvl="0" marL="457200" rtl="0" algn="l">
              <a:spcBef>
                <a:spcPts val="0"/>
              </a:spcBef>
              <a:spcAft>
                <a:spcPts val="0"/>
              </a:spcAft>
              <a:buSzPts val="1300"/>
              <a:buChar char="●"/>
            </a:pPr>
            <a:r>
              <a:rPr lang="id"/>
              <a:t>Spring memiliki fitur component scan, dimana kita bisa secara otomatis mengimport Configuration di sebuah package dan sub package nya secara otomatis</a:t>
            </a:r>
            <a:endParaRPr/>
          </a:p>
          <a:p>
            <a:pPr indent="-311150" lvl="0" marL="457200" rtl="0" algn="l">
              <a:spcBef>
                <a:spcPts val="0"/>
              </a:spcBef>
              <a:spcAft>
                <a:spcPts val="0"/>
              </a:spcAft>
              <a:buSzPts val="1300"/>
              <a:buChar char="●"/>
            </a:pPr>
            <a:r>
              <a:rPr lang="id"/>
              <a:t>Untuk melakukan itu, kita bisa gunakan annotation @ComponentScan</a:t>
            </a:r>
            <a:endParaRPr/>
          </a:p>
          <a:p>
            <a:pPr indent="-311150" lvl="0" marL="457200" rtl="0" algn="l">
              <a:spcBef>
                <a:spcPts val="0"/>
              </a:spcBef>
              <a:spcAft>
                <a:spcPts val="0"/>
              </a:spcAft>
              <a:buSzPts val="1300"/>
              <a:buChar char="●"/>
            </a:pPr>
            <a:r>
              <a:rPr lang="id" u="sng">
                <a:solidFill>
                  <a:schemeClr val="hlink"/>
                </a:solidFill>
                <a:hlinkClick r:id="rId3"/>
              </a:rPr>
              <a:t>https://docs.spring.io/spring-framework/docs/current/javadoc-api/org/springframework/context/annotation/ComponentScan.html</a:t>
            </a:r>
            <a:r>
              <a:rPr lang="id"/>
              <a:t>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Component Scan</a:t>
            </a:r>
            <a:endParaRPr/>
          </a:p>
        </p:txBody>
      </p:sp>
      <p:pic>
        <p:nvPicPr>
          <p:cNvPr id="725" name="Google Shape;725;p121"/>
          <p:cNvPicPr preferRelativeResize="0"/>
          <p:nvPr/>
        </p:nvPicPr>
        <p:blipFill>
          <a:blip r:embed="rId3">
            <a:alphaModFix/>
          </a:blip>
          <a:stretch>
            <a:fillRect/>
          </a:stretch>
        </p:blipFill>
        <p:spPr>
          <a:xfrm>
            <a:off x="152400" y="2006250"/>
            <a:ext cx="8839201" cy="265454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Component</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Component</a:t>
            </a:r>
            <a:endParaRPr/>
          </a:p>
        </p:txBody>
      </p:sp>
      <p:sp>
        <p:nvSpPr>
          <p:cNvPr id="736" name="Google Shape;736;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belajar membuat bean menggunakan method di configuration dengan annotation @Bean</a:t>
            </a:r>
            <a:endParaRPr/>
          </a:p>
          <a:p>
            <a:pPr indent="-311150" lvl="0" marL="457200" rtl="0" algn="l">
              <a:spcBef>
                <a:spcPts val="0"/>
              </a:spcBef>
              <a:spcAft>
                <a:spcPts val="0"/>
              </a:spcAft>
              <a:buSzPts val="1300"/>
              <a:buChar char="●"/>
            </a:pPr>
            <a:r>
              <a:rPr lang="id"/>
              <a:t>Spring juga menyediakan cara otomatis tanpa harus kita membuat method @Bean</a:t>
            </a:r>
            <a:endParaRPr/>
          </a:p>
          <a:p>
            <a:pPr indent="-311150" lvl="0" marL="457200" rtl="0" algn="l">
              <a:spcBef>
                <a:spcPts val="0"/>
              </a:spcBef>
              <a:spcAft>
                <a:spcPts val="0"/>
              </a:spcAft>
              <a:buSzPts val="1300"/>
              <a:buChar char="●"/>
            </a:pPr>
            <a:r>
              <a:rPr lang="id"/>
              <a:t>Kita bisa menandai sebuah class dengan annotation @Component, secara otomatis Spring akan membuatkan bean untuk class tersebut</a:t>
            </a:r>
            <a:endParaRPr/>
          </a:p>
          <a:p>
            <a:pPr indent="-311150" lvl="0" marL="457200" rtl="0" algn="l">
              <a:spcBef>
                <a:spcPts val="0"/>
              </a:spcBef>
              <a:spcAft>
                <a:spcPts val="0"/>
              </a:spcAft>
              <a:buSzPts val="1300"/>
              <a:buChar char="●"/>
            </a:pPr>
            <a:r>
              <a:rPr lang="id"/>
              <a:t>@Component hanya mendukung pembuatan satu bean, jadi jika kita ingin membuat beberapa bean dengan tipe yang sama, kita tetap harus menggunakan @Bean method</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